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Slab"/>
      <p:regular r:id="rId30"/>
      <p:bold r:id="rId31"/>
    </p:embeddedFon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Slab-bold.fntdata"/><Relationship Id="rId30" Type="http://schemas.openxmlformats.org/officeDocument/2006/relationships/font" Target="fonts/RobotoSlab-regular.fntdata"/><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Subsystem’s Role, Design Overview, Input and Output’s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b64fd23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bb64fd23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voltage limiter then takes the filtered signal and passes it onto the I and Q mixers. For the voltage limiter since it was a fairly simple design I did not make much revisions to it other than choosing the type of diode. I chose a specific Schottky diodes that would </a:t>
            </a:r>
            <a:r>
              <a:rPr lang="en"/>
              <a:t>maintain a </a:t>
            </a:r>
            <a:r>
              <a:rPr lang="en"/>
              <a:t>voltage close to +-0.7Vp with varying input voltages. I chose </a:t>
            </a:r>
            <a:r>
              <a:rPr lang="en"/>
              <a:t>Schottky</a:t>
            </a:r>
            <a:r>
              <a:rPr lang="en"/>
              <a:t> since regular </a:t>
            </a:r>
            <a:r>
              <a:rPr lang="en"/>
              <a:t>diodes would be too slow at switching and as a result would be incapable of limiting the high frequency signals coming from the antenna.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a08f9a71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a08f9a71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the simulations of the voltage limiter. The limiter was tested with an input above 0.7Vp as seen in red to ensure the circuit’s functionality of limiting the output. As you can see the output is limited to roughly 677 mVp.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bcb19b2e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bbcb19b2e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c28b606a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c28b606a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a34f4d108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a34f4d108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a34f4d108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a34f4d108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9f1233cf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9f1233cf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bb64fd23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bb64fd23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solidFill>
                  <a:schemeClr val="dk1"/>
                </a:solidFill>
              </a:rPr>
              <a:t>I’ll be guiding you through the intricacies of our Low Pass Filter (LPF) and its integrated amplifier stage. Initially, drawing parallels with Bandpass Filters (BPF), our design approach considered utilizing an RLC circuit complemented by an operational amplifier. This traditional path seemed promising, aiming to leverage the similarities in design principles and execution. However, an insightful lecture highlighted a pivotal strategy: the utilization of an active low pass filter could elegantly fulfill both the roles of LPF and amplifier.</a:t>
            </a:r>
            <a:endParaRPr>
              <a:solidFill>
                <a:schemeClr val="dk1"/>
              </a:solidFill>
            </a:endParaRPr>
          </a:p>
          <a:p>
            <a:pPr indent="-298450" lvl="0" marL="457200" rtl="0" algn="l">
              <a:lnSpc>
                <a:spcPct val="115000"/>
              </a:lnSpc>
              <a:spcBef>
                <a:spcPts val="0"/>
              </a:spcBef>
              <a:spcAft>
                <a:spcPts val="0"/>
              </a:spcAft>
              <a:buSzPts val="1100"/>
              <a:buChar char="-"/>
            </a:pPr>
            <a:r>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(showing the schematics of active LPF without DC offset)</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It takes inputs from the mixer and goes to subsystem B, demodulation.</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a:t>
            </a:r>
            <a:endParaRPr>
              <a:solidFill>
                <a:schemeClr val="dk1"/>
              </a:solidFill>
            </a:endParaRPr>
          </a:p>
          <a:p>
            <a:pPr indent="-298450" lvl="0" marL="457200" rtl="0" algn="l">
              <a:lnSpc>
                <a:spcPct val="115000"/>
              </a:lnSpc>
              <a:spcBef>
                <a:spcPts val="0"/>
              </a:spcBef>
              <a:spcAft>
                <a:spcPts val="0"/>
              </a:spcAft>
              <a:buSzPts val="1100"/>
              <a:buChar char="-"/>
            </a:pPr>
            <a:r>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(showing the simulation)</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As you can see, our design fulfills the requirement by having a cutoff frequency at 96kHz and a gain of 30dB.</a:t>
            </a:r>
            <a:endParaRPr>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d75629bc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bd75629bc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c2175e56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c2175e56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8edc0845c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8edc0845c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bbcb19b2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bbcb19b2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already simulated all parts individually and together on multisim and they function as required. The design is also simple and easy to implement. </a:t>
            </a:r>
            <a:endParaRPr/>
          </a:p>
          <a:p>
            <a:pPr indent="0" lvl="0" marL="0" rtl="0" algn="l">
              <a:spcBef>
                <a:spcPts val="0"/>
              </a:spcBef>
              <a:spcAft>
                <a:spcPts val="0"/>
              </a:spcAft>
              <a:buNone/>
            </a:pPr>
            <a:r>
              <a:rPr lang="en"/>
              <a:t>Our designs are kept as simple as possible.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a34f4d1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a34f4d1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bc28b606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bc28b606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6af82b6c3b59a03f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af82b6c3b59a03f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c8715fe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c8715fe9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d39e147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bd39e147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8edc0845c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8edc0845c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all of these presentations were happening at once. It would be impossible to understand anything with all of the information coming at you at once. Similarly a radio faces the same dilemma with all of the frequencies picked up by the antenna at the same time as shown in figure 1.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6af82b6c3b59a03f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af82b6c3b59a03f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only get one opportunity to make a PCB we wanted to maximize our chances of getting the design right. In order to do this we decided to keep our designs as simple as possible. As a result our designs involve fewer components which decreases the likelihood</a:t>
            </a:r>
            <a:r>
              <a:rPr lang="en"/>
              <a:t> of calculation errors, makes them easier to debug, and also minimizes the points of failure.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b787b978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b787b978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Then  put the schematic of the entire design, then explain bit by bit until we reach the end where we explain how it was tested.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Inputs outputs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d7a6e514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bd7a6e514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c28b606aa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c28b606aa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bandpass filter filters the signals from the antenna which is then passed to the limiter. </a:t>
            </a:r>
            <a:r>
              <a:rPr lang="en">
                <a:solidFill>
                  <a:schemeClr val="dk1"/>
                </a:solidFill>
              </a:rPr>
              <a:t>My initial idea was to implement the bandpass filter using an active (requires external power supply to operate) RC 5th order chebyshev bandpass filter. The Chebyshev Type was chosen for its higher selectivity compared to the other filter types. However I soon realized that the active RC implementation of the Chebyshev Filter was not feasible since the resistors would induce thermal noise on the signal which can cause distortion. Furthermore, an op amp with high bandwidth gain would be needed due to the high frequency of the signals being filtered which are quite expensive and 3 of them would be needed for the design. Lastly, perhaps the main reason why it was removed is due to the complexity of the design. The 2nd order chebyshev bandpass filter in Figure 3 requires 6 components and a 5th order filter would require 14. In addition, the design has a 1dB ripple in the passband which although minimal still leaves room for improvement. As a result I decided to make one final revision.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6af82b6c3b59a03f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af82b6c3b59a03f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make the design simpler I </a:t>
            </a:r>
            <a:r>
              <a:rPr lang="en"/>
              <a:t>used formulas</a:t>
            </a:r>
            <a:r>
              <a:rPr lang="en"/>
              <a:t> to determine the order needed for a Chebyshev Bandpass LC ladder filter that would have a lower stop frequency above 1.6MHz to ensure no AM signals would pass </a:t>
            </a:r>
            <a:r>
              <a:rPr lang="en"/>
              <a:t>through</a:t>
            </a:r>
            <a:r>
              <a:rPr lang="en"/>
              <a:t> the filter and I calculated that a filter of order 3 will provide sufficient selectivity. In addition I decided to change the type to a Butterworth filter since I no longer required high </a:t>
            </a:r>
            <a:r>
              <a:rPr lang="en"/>
              <a:t>selectivity</a:t>
            </a:r>
            <a:r>
              <a:rPr lang="en"/>
              <a:t> and the Butterworth type provides a maximally flat passband gain which makes it a more suitable design considering that one of the requirements of the design is minimal ripple in the passband.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c4fdf5a85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c4fdf5a85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the simulations of my final design. As you can see the LC ladder butterworth filter is not as selective with the gentler roll off. However it is sufficient for our needs in that it has a 3dB bandwidth from 8MHz - 16MHz. Also the zoomed in captures show the butterworth’s flat passband compared to the Chebyshev’s oscillatory passband. As a result the simpler design also does a better job of aligning with the requirements of the design.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4.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378950" y="1198300"/>
            <a:ext cx="6386100" cy="53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30"/>
              <a:t>Development Update: </a:t>
            </a:r>
            <a:endParaRPr sz="3030"/>
          </a:p>
          <a:p>
            <a:pPr indent="0" lvl="0" marL="0" rtl="0" algn="l">
              <a:spcBef>
                <a:spcPts val="0"/>
              </a:spcBef>
              <a:spcAft>
                <a:spcPts val="0"/>
              </a:spcAft>
              <a:buSzPts val="990"/>
              <a:buNone/>
            </a:pPr>
            <a:r>
              <a:rPr lang="en" sz="3030"/>
              <a:t>					Team 3B</a:t>
            </a:r>
            <a:endParaRPr sz="3030"/>
          </a:p>
        </p:txBody>
      </p:sp>
      <p:sp>
        <p:nvSpPr>
          <p:cNvPr id="64" name="Google Shape;64;p13"/>
          <p:cNvSpPr txBox="1"/>
          <p:nvPr>
            <p:ph idx="1" type="subTitle"/>
          </p:nvPr>
        </p:nvSpPr>
        <p:spPr>
          <a:xfrm>
            <a:off x="1402676" y="3352800"/>
            <a:ext cx="1488900" cy="4161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Sadra</a:t>
            </a:r>
            <a:endParaRPr/>
          </a:p>
        </p:txBody>
      </p:sp>
      <p:sp>
        <p:nvSpPr>
          <p:cNvPr id="65" name="Google Shape;65;p13"/>
          <p:cNvSpPr/>
          <p:nvPr/>
        </p:nvSpPr>
        <p:spPr>
          <a:xfrm>
            <a:off x="3827550" y="1890600"/>
            <a:ext cx="1488900" cy="146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6" name="Google Shape;66;p13"/>
          <p:cNvSpPr txBox="1"/>
          <p:nvPr>
            <p:ph idx="1" type="subTitle"/>
          </p:nvPr>
        </p:nvSpPr>
        <p:spPr>
          <a:xfrm>
            <a:off x="3827551" y="3352800"/>
            <a:ext cx="1488900" cy="4161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Saleh</a:t>
            </a:r>
            <a:endParaRPr/>
          </a:p>
        </p:txBody>
      </p:sp>
      <p:sp>
        <p:nvSpPr>
          <p:cNvPr id="67" name="Google Shape;67;p13"/>
          <p:cNvSpPr/>
          <p:nvPr/>
        </p:nvSpPr>
        <p:spPr>
          <a:xfrm>
            <a:off x="6314825" y="1811600"/>
            <a:ext cx="1488900" cy="146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8" name="Google Shape;68;p13"/>
          <p:cNvSpPr/>
          <p:nvPr/>
        </p:nvSpPr>
        <p:spPr>
          <a:xfrm>
            <a:off x="1402675" y="1840650"/>
            <a:ext cx="1488900" cy="146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9" name="Google Shape;69;p13"/>
          <p:cNvSpPr txBox="1"/>
          <p:nvPr>
            <p:ph idx="1" type="subTitle"/>
          </p:nvPr>
        </p:nvSpPr>
        <p:spPr>
          <a:xfrm>
            <a:off x="6314826" y="3352800"/>
            <a:ext cx="1488900" cy="4161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Junyi</a:t>
            </a:r>
            <a:endParaRPr/>
          </a:p>
        </p:txBody>
      </p:sp>
      <p:pic>
        <p:nvPicPr>
          <p:cNvPr id="70" name="Google Shape;70;p13"/>
          <p:cNvPicPr preferRelativeResize="0"/>
          <p:nvPr/>
        </p:nvPicPr>
        <p:blipFill>
          <a:blip r:embed="rId3">
            <a:alphaModFix/>
          </a:blip>
          <a:stretch>
            <a:fillRect/>
          </a:stretch>
        </p:blipFill>
        <p:spPr>
          <a:xfrm>
            <a:off x="6314825" y="1798250"/>
            <a:ext cx="1488900" cy="1488900"/>
          </a:xfrm>
          <a:prstGeom prst="ellipse">
            <a:avLst/>
          </a:prstGeom>
          <a:noFill/>
          <a:ln>
            <a:noFill/>
          </a:ln>
        </p:spPr>
      </p:pic>
      <p:pic>
        <p:nvPicPr>
          <p:cNvPr id="71" name="Google Shape;71;p13"/>
          <p:cNvPicPr preferRelativeResize="0"/>
          <p:nvPr/>
        </p:nvPicPr>
        <p:blipFill>
          <a:blip r:embed="rId4">
            <a:alphaModFix/>
          </a:blip>
          <a:stretch>
            <a:fillRect/>
          </a:stretch>
        </p:blipFill>
        <p:spPr>
          <a:xfrm>
            <a:off x="3827550" y="1877250"/>
            <a:ext cx="1488900" cy="1488900"/>
          </a:xfrm>
          <a:prstGeom prst="ellipse">
            <a:avLst/>
          </a:prstGeom>
          <a:noFill/>
          <a:ln>
            <a:noFill/>
          </a:ln>
        </p:spPr>
      </p:pic>
      <p:pic>
        <p:nvPicPr>
          <p:cNvPr id="72" name="Google Shape;72;p13"/>
          <p:cNvPicPr preferRelativeResize="0"/>
          <p:nvPr/>
        </p:nvPicPr>
        <p:blipFill rotWithShape="1">
          <a:blip r:embed="rId5">
            <a:alphaModFix/>
          </a:blip>
          <a:srcRect b="20125" l="0" r="0" t="4185"/>
          <a:stretch/>
        </p:blipFill>
        <p:spPr>
          <a:xfrm>
            <a:off x="1332925" y="1768700"/>
            <a:ext cx="1628400" cy="1548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281525" y="1045350"/>
            <a:ext cx="4045200" cy="150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II) Voltage Limiter V1</a:t>
            </a:r>
            <a:endParaRPr/>
          </a:p>
        </p:txBody>
      </p:sp>
      <p:sp>
        <p:nvSpPr>
          <p:cNvPr id="144" name="Google Shape;144;p22"/>
          <p:cNvSpPr txBox="1"/>
          <p:nvPr>
            <p:ph idx="2" type="body"/>
          </p:nvPr>
        </p:nvSpPr>
        <p:spPr>
          <a:xfrm>
            <a:off x="5006850" y="273025"/>
            <a:ext cx="3837000" cy="835200"/>
          </a:xfrm>
          <a:prstGeom prst="rect">
            <a:avLst/>
          </a:prstGeom>
        </p:spPr>
        <p:txBody>
          <a:bodyPr anchorCtr="0" anchor="ctr" bIns="91425" lIns="91425" spcFirstLastPara="1" rIns="91425" wrap="square" tIns="91425">
            <a:normAutofit/>
          </a:bodyPr>
          <a:lstStyle/>
          <a:p>
            <a:pPr indent="0" lvl="0" marL="0" rtl="0" algn="l">
              <a:lnSpc>
                <a:spcPct val="95000"/>
              </a:lnSpc>
              <a:spcBef>
                <a:spcPts val="0"/>
              </a:spcBef>
              <a:spcAft>
                <a:spcPts val="1200"/>
              </a:spcAft>
              <a:buNone/>
            </a:pPr>
            <a:r>
              <a:rPr lang="en" sz="1400"/>
              <a:t>Architecture: Anti parallel Schottky diodes configuration</a:t>
            </a:r>
            <a:endParaRPr sz="1400"/>
          </a:p>
        </p:txBody>
      </p:sp>
      <p:sp>
        <p:nvSpPr>
          <p:cNvPr id="145" name="Google Shape;145;p22"/>
          <p:cNvSpPr txBox="1"/>
          <p:nvPr/>
        </p:nvSpPr>
        <p:spPr>
          <a:xfrm>
            <a:off x="382175" y="2464698"/>
            <a:ext cx="3843900" cy="13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“Schottky diodes are used for their […] fast recovery time and low-loss energy at higher frequencies.” [4]</a:t>
            </a:r>
            <a:endParaRPr sz="1800">
              <a:solidFill>
                <a:schemeClr val="dk1"/>
              </a:solidFill>
              <a:latin typeface="Roboto"/>
              <a:ea typeface="Roboto"/>
              <a:cs typeface="Roboto"/>
              <a:sym typeface="Roboto"/>
            </a:endParaRPr>
          </a:p>
        </p:txBody>
      </p:sp>
      <p:pic>
        <p:nvPicPr>
          <p:cNvPr id="146" name="Google Shape;146;p22"/>
          <p:cNvPicPr preferRelativeResize="0"/>
          <p:nvPr/>
        </p:nvPicPr>
        <p:blipFill rotWithShape="1">
          <a:blip r:embed="rId3">
            <a:alphaModFix/>
          </a:blip>
          <a:srcRect b="8750" l="0" r="14929" t="0"/>
          <a:stretch/>
        </p:blipFill>
        <p:spPr>
          <a:xfrm>
            <a:off x="5218500" y="975600"/>
            <a:ext cx="3558000" cy="3192300"/>
          </a:xfrm>
          <a:prstGeom prst="roundRect">
            <a:avLst>
              <a:gd fmla="val 16667" name="adj"/>
            </a:avLst>
          </a:prstGeom>
          <a:noFill/>
          <a:ln>
            <a:noFill/>
          </a:ln>
        </p:spPr>
      </p:pic>
      <p:sp>
        <p:nvSpPr>
          <p:cNvPr id="147" name="Google Shape;147;p22"/>
          <p:cNvSpPr txBox="1"/>
          <p:nvPr>
            <p:ph idx="1" type="subTitle"/>
          </p:nvPr>
        </p:nvSpPr>
        <p:spPr>
          <a:xfrm>
            <a:off x="5074200" y="4167901"/>
            <a:ext cx="3702300" cy="3807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1200">
                <a:solidFill>
                  <a:schemeClr val="dk1"/>
                </a:solidFill>
              </a:rPr>
              <a:t>Figure 6. Schematic of the voltage limiter. </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3"/>
          <p:cNvPicPr preferRelativeResize="0"/>
          <p:nvPr/>
        </p:nvPicPr>
        <p:blipFill rotWithShape="1">
          <a:blip r:embed="rId3">
            <a:alphaModFix/>
          </a:blip>
          <a:srcRect b="4251" l="0" r="0" t="0"/>
          <a:stretch/>
        </p:blipFill>
        <p:spPr>
          <a:xfrm>
            <a:off x="375950" y="1378350"/>
            <a:ext cx="6131974" cy="2875450"/>
          </a:xfrm>
          <a:prstGeom prst="rect">
            <a:avLst/>
          </a:prstGeom>
          <a:noFill/>
          <a:ln>
            <a:noFill/>
          </a:ln>
        </p:spPr>
      </p:pic>
      <p:sp>
        <p:nvSpPr>
          <p:cNvPr id="153" name="Google Shape;153;p23"/>
          <p:cNvSpPr txBox="1"/>
          <p:nvPr>
            <p:ph type="title"/>
          </p:nvPr>
        </p:nvSpPr>
        <p:spPr>
          <a:xfrm>
            <a:off x="291575" y="1899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II) Voltage Limiter </a:t>
            </a:r>
            <a:r>
              <a:rPr lang="en"/>
              <a:t>Simulations</a:t>
            </a:r>
            <a:endParaRPr/>
          </a:p>
        </p:txBody>
      </p:sp>
      <p:sp>
        <p:nvSpPr>
          <p:cNvPr id="154" name="Google Shape;154;p23"/>
          <p:cNvSpPr txBox="1"/>
          <p:nvPr>
            <p:ph idx="1" type="body"/>
          </p:nvPr>
        </p:nvSpPr>
        <p:spPr>
          <a:xfrm>
            <a:off x="375950" y="4253800"/>
            <a:ext cx="59571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Figure 7. Output (Green) of the voltage limiter with an input (Red) of 3Vpp. </a:t>
            </a:r>
            <a:endParaRPr sz="1200"/>
          </a:p>
        </p:txBody>
      </p:sp>
      <p:sp>
        <p:nvSpPr>
          <p:cNvPr id="155" name="Google Shape;155;p23"/>
          <p:cNvSpPr/>
          <p:nvPr/>
        </p:nvSpPr>
        <p:spPr>
          <a:xfrm>
            <a:off x="6436775" y="3010300"/>
            <a:ext cx="2223000" cy="12435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22222"/>
                </a:solidFill>
                <a:latin typeface="Roboto"/>
                <a:ea typeface="Roboto"/>
                <a:cs typeface="Roboto"/>
                <a:sym typeface="Roboto"/>
              </a:rPr>
              <a:t>Voltage Limiter</a:t>
            </a:r>
            <a:endParaRPr sz="1800">
              <a:solidFill>
                <a:srgbClr val="222222"/>
              </a:solidFill>
              <a:latin typeface="Roboto"/>
              <a:ea typeface="Roboto"/>
              <a:cs typeface="Roboto"/>
              <a:sym typeface="Roboto"/>
            </a:endParaRPr>
          </a:p>
          <a:p>
            <a:pPr indent="0" lvl="0" marL="0" rtl="0" algn="ctr">
              <a:spcBef>
                <a:spcPts val="0"/>
              </a:spcBef>
              <a:spcAft>
                <a:spcPts val="0"/>
              </a:spcAft>
              <a:buNone/>
            </a:pPr>
            <a:r>
              <a:t/>
            </a:r>
            <a:endParaRPr sz="1800">
              <a:solidFill>
                <a:srgbClr val="222222"/>
              </a:solidFill>
              <a:latin typeface="Roboto"/>
              <a:ea typeface="Roboto"/>
              <a:cs typeface="Roboto"/>
              <a:sym typeface="Roboto"/>
            </a:endParaRPr>
          </a:p>
          <a:p>
            <a:pPr indent="0" lvl="0" marL="0" rtl="0" algn="l">
              <a:spcBef>
                <a:spcPts val="0"/>
              </a:spcBef>
              <a:spcAft>
                <a:spcPts val="0"/>
              </a:spcAft>
              <a:buNone/>
            </a:pPr>
            <a:r>
              <a:rPr lang="en" sz="1200">
                <a:solidFill>
                  <a:srgbClr val="222222"/>
                </a:solidFill>
                <a:latin typeface="Times New Roman"/>
                <a:ea typeface="Times New Roman"/>
                <a:cs typeface="Times New Roman"/>
                <a:sym typeface="Times New Roman"/>
              </a:rPr>
              <a:t>3. Clip Voltages above ±0.7V</a:t>
            </a:r>
            <a:endParaRPr sz="1900">
              <a:solidFill>
                <a:srgbClr val="222222"/>
              </a:solidFill>
              <a:latin typeface="Roboto"/>
              <a:ea typeface="Roboto"/>
              <a:cs typeface="Roboto"/>
              <a:sym typeface="Roboto"/>
            </a:endParaRPr>
          </a:p>
          <a:p>
            <a:pPr indent="0" lvl="0" marL="0" rtl="0" algn="ctr">
              <a:spcBef>
                <a:spcPts val="0"/>
              </a:spcBef>
              <a:spcAft>
                <a:spcPts val="0"/>
              </a:spcAft>
              <a:buNone/>
            </a:pPr>
            <a:r>
              <a:t/>
            </a:r>
            <a:endParaRPr sz="1500">
              <a:solidFill>
                <a:srgbClr val="222222"/>
              </a:solidFill>
              <a:latin typeface="Roboto"/>
              <a:ea typeface="Roboto"/>
              <a:cs typeface="Roboto"/>
              <a:sym typeface="Roboto"/>
            </a:endParaRPr>
          </a:p>
          <a:p>
            <a:pPr indent="0" lvl="0" marL="0" rtl="0" algn="l">
              <a:spcBef>
                <a:spcPts val="0"/>
              </a:spcBef>
              <a:spcAft>
                <a:spcPts val="0"/>
              </a:spcAft>
              <a:buNone/>
            </a:pPr>
            <a:r>
              <a:t/>
            </a:r>
            <a:endParaRPr sz="1900">
              <a:solidFill>
                <a:srgbClr val="22222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265500" y="-429600"/>
            <a:ext cx="4045200" cy="150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III) </a:t>
            </a:r>
            <a:r>
              <a:rPr lang="en"/>
              <a:t>Mixer V1</a:t>
            </a:r>
            <a:endParaRPr/>
          </a:p>
        </p:txBody>
      </p:sp>
      <p:sp>
        <p:nvSpPr>
          <p:cNvPr id="161" name="Google Shape;161;p24"/>
          <p:cNvSpPr txBox="1"/>
          <p:nvPr>
            <p:ph idx="1" type="subTitle"/>
          </p:nvPr>
        </p:nvSpPr>
        <p:spPr>
          <a:xfrm>
            <a:off x="265500" y="1076701"/>
            <a:ext cx="4045200" cy="1345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Input interference [14]</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Slower switching speed [9]</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Strong RF signals</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p:txBody>
      </p:sp>
      <p:pic>
        <p:nvPicPr>
          <p:cNvPr id="162" name="Google Shape;162;p24"/>
          <p:cNvPicPr preferRelativeResize="0"/>
          <p:nvPr/>
        </p:nvPicPr>
        <p:blipFill rotWithShape="1">
          <a:blip r:embed="rId3">
            <a:alphaModFix/>
          </a:blip>
          <a:srcRect b="0" l="4664" r="11450" t="0"/>
          <a:stretch/>
        </p:blipFill>
        <p:spPr>
          <a:xfrm>
            <a:off x="5055325" y="980363"/>
            <a:ext cx="3798900" cy="3182700"/>
          </a:xfrm>
          <a:prstGeom prst="roundRect">
            <a:avLst>
              <a:gd fmla="val 16667" name="adj"/>
            </a:avLst>
          </a:prstGeom>
          <a:noFill/>
          <a:ln>
            <a:noFill/>
          </a:ln>
        </p:spPr>
      </p:pic>
      <p:sp>
        <p:nvSpPr>
          <p:cNvPr id="163" name="Google Shape;163;p24"/>
          <p:cNvSpPr txBox="1"/>
          <p:nvPr>
            <p:ph idx="2" type="body"/>
          </p:nvPr>
        </p:nvSpPr>
        <p:spPr>
          <a:xfrm>
            <a:off x="5055325" y="3998380"/>
            <a:ext cx="4554900" cy="686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sz="1200"/>
              <a:t>Figure 8. Schematic of Diode Ring Mixer [5].</a:t>
            </a:r>
            <a:endParaRPr sz="1200"/>
          </a:p>
        </p:txBody>
      </p:sp>
      <p:pic>
        <p:nvPicPr>
          <p:cNvPr id="164" name="Google Shape;164;p24"/>
          <p:cNvPicPr preferRelativeResize="0"/>
          <p:nvPr/>
        </p:nvPicPr>
        <p:blipFill>
          <a:blip r:embed="rId4">
            <a:alphaModFix/>
          </a:blip>
          <a:stretch>
            <a:fillRect/>
          </a:stretch>
        </p:blipFill>
        <p:spPr>
          <a:xfrm>
            <a:off x="432875" y="2358300"/>
            <a:ext cx="3710449" cy="1987025"/>
          </a:xfrm>
          <a:prstGeom prst="rect">
            <a:avLst/>
          </a:prstGeom>
          <a:noFill/>
          <a:ln>
            <a:noFill/>
          </a:ln>
        </p:spPr>
      </p:pic>
      <p:sp>
        <p:nvSpPr>
          <p:cNvPr id="165" name="Google Shape;165;p24"/>
          <p:cNvSpPr txBox="1"/>
          <p:nvPr>
            <p:ph idx="2" type="body"/>
          </p:nvPr>
        </p:nvSpPr>
        <p:spPr>
          <a:xfrm>
            <a:off x="432875" y="4163080"/>
            <a:ext cx="4554900" cy="686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sz="1200"/>
              <a:t>Figure 9. Image of noisy signal[16].</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265500" y="1749425"/>
            <a:ext cx="4045200" cy="840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III) </a:t>
            </a:r>
            <a:r>
              <a:rPr lang="en"/>
              <a:t>Mixer V2</a:t>
            </a:r>
            <a:endParaRPr/>
          </a:p>
        </p:txBody>
      </p:sp>
      <p:sp>
        <p:nvSpPr>
          <p:cNvPr id="171" name="Google Shape;171;p25"/>
          <p:cNvSpPr txBox="1"/>
          <p:nvPr>
            <p:ph idx="1" type="subTitle"/>
          </p:nvPr>
        </p:nvSpPr>
        <p:spPr>
          <a:xfrm>
            <a:off x="265500" y="2590026"/>
            <a:ext cx="4045200" cy="1345500"/>
          </a:xfrm>
          <a:prstGeom prst="rect">
            <a:avLst/>
          </a:prstGeom>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Isolated inputs and outputs[12]</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Suitable for weak RF signals [14]</a:t>
            </a:r>
            <a:endParaRPr sz="1800">
              <a:solidFill>
                <a:schemeClr val="dk1"/>
              </a:solidFill>
            </a:endParaRPr>
          </a:p>
        </p:txBody>
      </p:sp>
      <p:sp>
        <p:nvSpPr>
          <p:cNvPr id="172" name="Google Shape;172;p25"/>
          <p:cNvSpPr txBox="1"/>
          <p:nvPr>
            <p:ph idx="2" type="body"/>
          </p:nvPr>
        </p:nvSpPr>
        <p:spPr>
          <a:xfrm>
            <a:off x="4776850" y="4403380"/>
            <a:ext cx="4554900" cy="686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sz="1200"/>
              <a:t>Figure 10. Schematic of Gilbert Cell Mixer [6].</a:t>
            </a:r>
            <a:endParaRPr sz="1200"/>
          </a:p>
        </p:txBody>
      </p:sp>
      <p:pic>
        <p:nvPicPr>
          <p:cNvPr id="173" name="Google Shape;173;p25"/>
          <p:cNvPicPr preferRelativeResize="0"/>
          <p:nvPr/>
        </p:nvPicPr>
        <p:blipFill rotWithShape="1">
          <a:blip r:embed="rId3">
            <a:alphaModFix/>
          </a:blip>
          <a:srcRect b="0" l="0" r="0" t="-1358"/>
          <a:stretch/>
        </p:blipFill>
        <p:spPr>
          <a:xfrm>
            <a:off x="4720475" y="690575"/>
            <a:ext cx="4311000" cy="3712800"/>
          </a:xfrm>
          <a:prstGeom prst="roundRect">
            <a:avLst>
              <a:gd fmla="val 16667" name="adj"/>
            </a:avLst>
          </a:prstGeom>
          <a:noFill/>
          <a:ln>
            <a:noFill/>
          </a:ln>
        </p:spPr>
      </p:pic>
      <p:pic>
        <p:nvPicPr>
          <p:cNvPr id="174" name="Google Shape;174;p25"/>
          <p:cNvPicPr preferRelativeResize="0"/>
          <p:nvPr/>
        </p:nvPicPr>
        <p:blipFill rotWithShape="1">
          <a:blip r:embed="rId4">
            <a:alphaModFix/>
          </a:blip>
          <a:srcRect b="28004" l="30304" r="22389" t="28004"/>
          <a:stretch/>
        </p:blipFill>
        <p:spPr>
          <a:xfrm>
            <a:off x="3793650" y="690575"/>
            <a:ext cx="1144500" cy="1075200"/>
          </a:xfrm>
          <a:prstGeom prst="ellipse">
            <a:avLst/>
          </a:prstGeom>
          <a:noFill/>
          <a:ln cap="flat" cmpd="sng" w="28575">
            <a:solidFill>
              <a:srgbClr val="FF0000"/>
            </a:solidFill>
            <a:prstDash val="solid"/>
            <a:round/>
            <a:headEnd len="sm" w="sm" type="none"/>
            <a:tailEnd len="sm" w="sm" type="none"/>
          </a:ln>
        </p:spPr>
      </p:pic>
      <p:sp>
        <p:nvSpPr>
          <p:cNvPr id="175" name="Google Shape;175;p25"/>
          <p:cNvSpPr/>
          <p:nvPr/>
        </p:nvSpPr>
        <p:spPr>
          <a:xfrm>
            <a:off x="5122475" y="2653375"/>
            <a:ext cx="372300" cy="372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76" name="Google Shape;176;p25"/>
          <p:cNvCxnSpPr>
            <a:stCxn id="175" idx="0"/>
            <a:endCxn id="174" idx="6"/>
          </p:cNvCxnSpPr>
          <p:nvPr/>
        </p:nvCxnSpPr>
        <p:spPr>
          <a:xfrm rot="10800000">
            <a:off x="4938125" y="1228075"/>
            <a:ext cx="370500" cy="1425300"/>
          </a:xfrm>
          <a:prstGeom prst="straightConnector1">
            <a:avLst/>
          </a:prstGeom>
          <a:noFill/>
          <a:ln cap="flat" cmpd="sng" w="9525">
            <a:solidFill>
              <a:srgbClr val="FF0000"/>
            </a:solidFill>
            <a:prstDash val="solid"/>
            <a:round/>
            <a:headEnd len="med" w="med" type="none"/>
            <a:tailEnd len="med" w="med" type="none"/>
          </a:ln>
        </p:spPr>
      </p:cxnSp>
      <p:cxnSp>
        <p:nvCxnSpPr>
          <p:cNvPr id="177" name="Google Shape;177;p25"/>
          <p:cNvCxnSpPr>
            <a:stCxn id="175" idx="3"/>
            <a:endCxn id="174" idx="3"/>
          </p:cNvCxnSpPr>
          <p:nvPr/>
        </p:nvCxnSpPr>
        <p:spPr>
          <a:xfrm rot="10800000">
            <a:off x="3961397" y="1608253"/>
            <a:ext cx="1215600" cy="13629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III) Mixer Simulations </a:t>
            </a:r>
            <a:endParaRPr/>
          </a:p>
        </p:txBody>
      </p:sp>
      <p:sp>
        <p:nvSpPr>
          <p:cNvPr id="183" name="Google Shape;183;p26"/>
          <p:cNvSpPr/>
          <p:nvPr/>
        </p:nvSpPr>
        <p:spPr>
          <a:xfrm>
            <a:off x="6632275" y="1547450"/>
            <a:ext cx="2223000" cy="2358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22222"/>
                </a:solidFill>
                <a:latin typeface="Roboto"/>
                <a:ea typeface="Roboto"/>
                <a:cs typeface="Roboto"/>
                <a:sym typeface="Roboto"/>
              </a:rPr>
              <a:t>Mixer</a:t>
            </a:r>
            <a:endParaRPr sz="1800">
              <a:solidFill>
                <a:srgbClr val="222222"/>
              </a:solidFill>
              <a:latin typeface="Roboto"/>
              <a:ea typeface="Roboto"/>
              <a:cs typeface="Roboto"/>
              <a:sym typeface="Roboto"/>
            </a:endParaRPr>
          </a:p>
          <a:p>
            <a:pPr indent="0" lvl="0" marL="0" rtl="0" algn="ctr">
              <a:spcBef>
                <a:spcPts val="0"/>
              </a:spcBef>
              <a:spcAft>
                <a:spcPts val="0"/>
              </a:spcAft>
              <a:buNone/>
            </a:pPr>
            <a:r>
              <a:t/>
            </a:r>
            <a:endParaRPr sz="1800">
              <a:solidFill>
                <a:srgbClr val="222222"/>
              </a:solidFill>
              <a:latin typeface="Roboto"/>
              <a:ea typeface="Roboto"/>
              <a:cs typeface="Roboto"/>
              <a:sym typeface="Roboto"/>
            </a:endParaRPr>
          </a:p>
          <a:p>
            <a:pPr indent="0" lvl="0" marL="0" rtl="0" algn="l">
              <a:spcBef>
                <a:spcPts val="0"/>
              </a:spcBef>
              <a:spcAft>
                <a:spcPts val="0"/>
              </a:spcAft>
              <a:buNone/>
            </a:pPr>
            <a:r>
              <a:rPr lang="en" sz="1200">
                <a:solidFill>
                  <a:srgbClr val="222222"/>
                </a:solidFill>
                <a:latin typeface="Times New Roman"/>
                <a:ea typeface="Times New Roman"/>
                <a:cs typeface="Times New Roman"/>
                <a:sym typeface="Times New Roman"/>
              </a:rPr>
              <a:t>4. Centre frequency at 10KHz</a:t>
            </a:r>
            <a:endParaRPr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22222"/>
                </a:solidFill>
                <a:latin typeface="Times New Roman"/>
                <a:ea typeface="Times New Roman"/>
                <a:cs typeface="Times New Roman"/>
                <a:sym typeface="Times New Roman"/>
              </a:rPr>
              <a:t>5. </a:t>
            </a:r>
            <a:r>
              <a:rPr lang="en" sz="1200">
                <a:latin typeface="Times New Roman"/>
                <a:ea typeface="Times New Roman"/>
                <a:cs typeface="Times New Roman"/>
                <a:sym typeface="Times New Roman"/>
              </a:rPr>
              <a:t>Output signals out of phase angle &lt; 12.5°</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6. Balanced output amplitudes (&lt;1dB) </a:t>
            </a:r>
            <a:endParaRPr sz="1800">
              <a:solidFill>
                <a:srgbClr val="222222"/>
              </a:solidFill>
              <a:latin typeface="Roboto"/>
              <a:ea typeface="Roboto"/>
              <a:cs typeface="Roboto"/>
              <a:sym typeface="Roboto"/>
            </a:endParaRPr>
          </a:p>
          <a:p>
            <a:pPr indent="0" lvl="0" marL="0" rtl="0" algn="ctr">
              <a:spcBef>
                <a:spcPts val="0"/>
              </a:spcBef>
              <a:spcAft>
                <a:spcPts val="0"/>
              </a:spcAft>
              <a:buNone/>
            </a:pPr>
            <a:r>
              <a:t/>
            </a:r>
            <a:endParaRPr sz="1500">
              <a:solidFill>
                <a:srgbClr val="222222"/>
              </a:solidFill>
              <a:latin typeface="Roboto"/>
              <a:ea typeface="Roboto"/>
              <a:cs typeface="Roboto"/>
              <a:sym typeface="Roboto"/>
            </a:endParaRPr>
          </a:p>
          <a:p>
            <a:pPr indent="0" lvl="0" marL="0" rtl="0" algn="l">
              <a:spcBef>
                <a:spcPts val="0"/>
              </a:spcBef>
              <a:spcAft>
                <a:spcPts val="0"/>
              </a:spcAft>
              <a:buNone/>
            </a:pPr>
            <a:r>
              <a:t/>
            </a:r>
            <a:endParaRPr sz="1900">
              <a:solidFill>
                <a:srgbClr val="222222"/>
              </a:solidFill>
              <a:latin typeface="Roboto"/>
              <a:ea typeface="Roboto"/>
              <a:cs typeface="Roboto"/>
              <a:sym typeface="Roboto"/>
            </a:endParaRPr>
          </a:p>
        </p:txBody>
      </p:sp>
      <p:pic>
        <p:nvPicPr>
          <p:cNvPr id="184" name="Google Shape;184;p26"/>
          <p:cNvPicPr preferRelativeResize="0"/>
          <p:nvPr/>
        </p:nvPicPr>
        <p:blipFill rotWithShape="1">
          <a:blip r:embed="rId3">
            <a:alphaModFix/>
          </a:blip>
          <a:srcRect b="6375" l="0" r="10096" t="11677"/>
          <a:stretch/>
        </p:blipFill>
        <p:spPr>
          <a:xfrm>
            <a:off x="152400" y="1376525"/>
            <a:ext cx="6225274" cy="3191875"/>
          </a:xfrm>
          <a:prstGeom prst="rect">
            <a:avLst/>
          </a:prstGeom>
          <a:noFill/>
          <a:ln>
            <a:noFill/>
          </a:ln>
        </p:spPr>
      </p:pic>
      <p:sp>
        <p:nvSpPr>
          <p:cNvPr id="185" name="Google Shape;185;p26"/>
          <p:cNvSpPr/>
          <p:nvPr/>
        </p:nvSpPr>
        <p:spPr>
          <a:xfrm>
            <a:off x="6739800" y="2258075"/>
            <a:ext cx="1530000" cy="4155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6" name="Google Shape;186;p26"/>
          <p:cNvSpPr/>
          <p:nvPr/>
        </p:nvSpPr>
        <p:spPr>
          <a:xfrm>
            <a:off x="4765700" y="4244575"/>
            <a:ext cx="385800" cy="765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87" name="Google Shape;187;p26"/>
          <p:cNvCxnSpPr>
            <a:stCxn id="186" idx="3"/>
          </p:cNvCxnSpPr>
          <p:nvPr/>
        </p:nvCxnSpPr>
        <p:spPr>
          <a:xfrm flipH="1" rot="10800000">
            <a:off x="5151500" y="4278025"/>
            <a:ext cx="1517400" cy="4800"/>
          </a:xfrm>
          <a:prstGeom prst="straightConnector1">
            <a:avLst/>
          </a:prstGeom>
          <a:noFill/>
          <a:ln cap="flat" cmpd="sng" w="28575">
            <a:solidFill>
              <a:srgbClr val="FF0000"/>
            </a:solidFill>
            <a:prstDash val="solid"/>
            <a:round/>
            <a:headEnd len="med" w="med" type="none"/>
            <a:tailEnd len="med" w="med" type="triangle"/>
          </a:ln>
        </p:spPr>
      </p:cxnSp>
      <p:pic>
        <p:nvPicPr>
          <p:cNvPr id="188" name="Google Shape;188;p26"/>
          <p:cNvPicPr preferRelativeResize="0"/>
          <p:nvPr/>
        </p:nvPicPr>
        <p:blipFill rotWithShape="1">
          <a:blip r:embed="rId4">
            <a:alphaModFix/>
          </a:blip>
          <a:srcRect b="11645" l="0" r="0" t="0"/>
          <a:stretch/>
        </p:blipFill>
        <p:spPr>
          <a:xfrm>
            <a:off x="6739800" y="4049075"/>
            <a:ext cx="2177875" cy="458875"/>
          </a:xfrm>
          <a:prstGeom prst="rect">
            <a:avLst/>
          </a:prstGeom>
          <a:noFill/>
          <a:ln>
            <a:noFill/>
          </a:ln>
        </p:spPr>
      </p:pic>
      <p:sp>
        <p:nvSpPr>
          <p:cNvPr id="189" name="Google Shape;189;p26"/>
          <p:cNvSpPr txBox="1"/>
          <p:nvPr>
            <p:ph idx="1" type="body"/>
          </p:nvPr>
        </p:nvSpPr>
        <p:spPr>
          <a:xfrm>
            <a:off x="235525" y="4507950"/>
            <a:ext cx="59571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Figure 11. </a:t>
            </a:r>
            <a:r>
              <a:rPr lang="en" sz="1200"/>
              <a:t>Output</a:t>
            </a:r>
            <a:r>
              <a:rPr lang="en" sz="1200"/>
              <a:t> of one mixer with </a:t>
            </a:r>
            <a:r>
              <a:rPr lang="en" sz="1200"/>
              <a:t>10 KHz</a:t>
            </a:r>
            <a:r>
              <a:rPr lang="en" sz="1200"/>
              <a:t> frequency.</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0"/>
                                        <p:tgtEl>
                                          <p:spTgt spid="18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III) Mixer Simulations</a:t>
            </a:r>
            <a:endParaRPr/>
          </a:p>
        </p:txBody>
      </p:sp>
      <p:sp>
        <p:nvSpPr>
          <p:cNvPr id="195" name="Google Shape;195;p27"/>
          <p:cNvSpPr/>
          <p:nvPr/>
        </p:nvSpPr>
        <p:spPr>
          <a:xfrm>
            <a:off x="6632275" y="1547450"/>
            <a:ext cx="2223000" cy="2358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22222"/>
                </a:solidFill>
                <a:latin typeface="Roboto"/>
                <a:ea typeface="Roboto"/>
                <a:cs typeface="Roboto"/>
                <a:sym typeface="Roboto"/>
              </a:rPr>
              <a:t>Mixer</a:t>
            </a:r>
            <a:endParaRPr sz="1800">
              <a:solidFill>
                <a:srgbClr val="222222"/>
              </a:solidFill>
              <a:latin typeface="Roboto"/>
              <a:ea typeface="Roboto"/>
              <a:cs typeface="Roboto"/>
              <a:sym typeface="Roboto"/>
            </a:endParaRPr>
          </a:p>
          <a:p>
            <a:pPr indent="0" lvl="0" marL="0" rtl="0" algn="ctr">
              <a:spcBef>
                <a:spcPts val="0"/>
              </a:spcBef>
              <a:spcAft>
                <a:spcPts val="0"/>
              </a:spcAft>
              <a:buNone/>
            </a:pPr>
            <a:r>
              <a:t/>
            </a:r>
            <a:endParaRPr sz="1800">
              <a:solidFill>
                <a:srgbClr val="222222"/>
              </a:solidFill>
              <a:latin typeface="Roboto"/>
              <a:ea typeface="Roboto"/>
              <a:cs typeface="Roboto"/>
              <a:sym typeface="Roboto"/>
            </a:endParaRPr>
          </a:p>
          <a:p>
            <a:pPr indent="0" lvl="0" marL="0" rtl="0" algn="l">
              <a:spcBef>
                <a:spcPts val="0"/>
              </a:spcBef>
              <a:spcAft>
                <a:spcPts val="0"/>
              </a:spcAft>
              <a:buNone/>
            </a:pPr>
            <a:r>
              <a:rPr lang="en" sz="1200">
                <a:solidFill>
                  <a:srgbClr val="222222"/>
                </a:solidFill>
                <a:latin typeface="Times New Roman"/>
                <a:ea typeface="Times New Roman"/>
                <a:cs typeface="Times New Roman"/>
                <a:sym typeface="Times New Roman"/>
              </a:rPr>
              <a:t>4. Centre frequency at 10KHz</a:t>
            </a:r>
            <a:endParaRPr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22222"/>
                </a:solidFill>
                <a:latin typeface="Times New Roman"/>
                <a:ea typeface="Times New Roman"/>
                <a:cs typeface="Times New Roman"/>
                <a:sym typeface="Times New Roman"/>
              </a:rPr>
              <a:t>5. </a:t>
            </a:r>
            <a:r>
              <a:rPr lang="en" sz="1200">
                <a:latin typeface="Times New Roman"/>
                <a:ea typeface="Times New Roman"/>
                <a:cs typeface="Times New Roman"/>
                <a:sym typeface="Times New Roman"/>
              </a:rPr>
              <a:t>Output signals out of phase angle &lt; 12.5°</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6. Balanced output amplitudes (&lt;1dB) </a:t>
            </a:r>
            <a:endParaRPr sz="1800">
              <a:solidFill>
                <a:srgbClr val="222222"/>
              </a:solidFill>
              <a:latin typeface="Roboto"/>
              <a:ea typeface="Roboto"/>
              <a:cs typeface="Roboto"/>
              <a:sym typeface="Roboto"/>
            </a:endParaRPr>
          </a:p>
          <a:p>
            <a:pPr indent="0" lvl="0" marL="0" rtl="0" algn="ctr">
              <a:spcBef>
                <a:spcPts val="0"/>
              </a:spcBef>
              <a:spcAft>
                <a:spcPts val="0"/>
              </a:spcAft>
              <a:buNone/>
            </a:pPr>
            <a:r>
              <a:t/>
            </a:r>
            <a:endParaRPr sz="1500">
              <a:solidFill>
                <a:srgbClr val="222222"/>
              </a:solidFill>
              <a:latin typeface="Roboto"/>
              <a:ea typeface="Roboto"/>
              <a:cs typeface="Roboto"/>
              <a:sym typeface="Roboto"/>
            </a:endParaRPr>
          </a:p>
          <a:p>
            <a:pPr indent="0" lvl="0" marL="0" rtl="0" algn="l">
              <a:spcBef>
                <a:spcPts val="0"/>
              </a:spcBef>
              <a:spcAft>
                <a:spcPts val="0"/>
              </a:spcAft>
              <a:buNone/>
            </a:pPr>
            <a:r>
              <a:t/>
            </a:r>
            <a:endParaRPr sz="1900">
              <a:solidFill>
                <a:srgbClr val="222222"/>
              </a:solidFill>
              <a:latin typeface="Roboto"/>
              <a:ea typeface="Roboto"/>
              <a:cs typeface="Roboto"/>
              <a:sym typeface="Roboto"/>
            </a:endParaRPr>
          </a:p>
        </p:txBody>
      </p:sp>
      <p:sp>
        <p:nvSpPr>
          <p:cNvPr id="196" name="Google Shape;196;p27"/>
          <p:cNvSpPr txBox="1"/>
          <p:nvPr/>
        </p:nvSpPr>
        <p:spPr>
          <a:xfrm>
            <a:off x="3487350" y="2922250"/>
            <a:ext cx="2733600" cy="19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Period =           = 100 µs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100µs *          = 25 µs </a:t>
            </a:r>
            <a:endParaRPr sz="21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197" name="Google Shape;197;p27" title="[255,255,255,&quot;https://www.codecogs.com/eqnedit.php?latex=%5Cfrac%7B1%7D%7B10k%7D#0&quot;]"/>
          <p:cNvPicPr preferRelativeResize="0"/>
          <p:nvPr/>
        </p:nvPicPr>
        <p:blipFill>
          <a:blip r:embed="rId3">
            <a:alphaModFix/>
          </a:blip>
          <a:stretch>
            <a:fillRect/>
          </a:stretch>
        </p:blipFill>
        <p:spPr>
          <a:xfrm>
            <a:off x="4471113" y="2843200"/>
            <a:ext cx="512864" cy="686100"/>
          </a:xfrm>
          <a:prstGeom prst="rect">
            <a:avLst/>
          </a:prstGeom>
          <a:noFill/>
          <a:ln>
            <a:noFill/>
          </a:ln>
        </p:spPr>
      </p:pic>
      <p:pic>
        <p:nvPicPr>
          <p:cNvPr id="198" name="Google Shape;198;p27" title="[255,255,255,&quot;https://www.codecogs.com/eqnedit.php?latex=%5Cfrac%7B90%7D%7B360%7D#0&quot;]"/>
          <p:cNvPicPr preferRelativeResize="0"/>
          <p:nvPr/>
        </p:nvPicPr>
        <p:blipFill>
          <a:blip r:embed="rId4">
            <a:alphaModFix/>
          </a:blip>
          <a:stretch>
            <a:fillRect/>
          </a:stretch>
        </p:blipFill>
        <p:spPr>
          <a:xfrm>
            <a:off x="4471125" y="3718600"/>
            <a:ext cx="431575" cy="598375"/>
          </a:xfrm>
          <a:prstGeom prst="rect">
            <a:avLst/>
          </a:prstGeom>
          <a:noFill/>
          <a:ln>
            <a:noFill/>
          </a:ln>
        </p:spPr>
      </p:pic>
      <p:pic>
        <p:nvPicPr>
          <p:cNvPr id="199" name="Google Shape;199;p27"/>
          <p:cNvPicPr preferRelativeResize="0"/>
          <p:nvPr/>
        </p:nvPicPr>
        <p:blipFill rotWithShape="1">
          <a:blip r:embed="rId5">
            <a:alphaModFix/>
          </a:blip>
          <a:srcRect b="0" l="0" r="55355" t="0"/>
          <a:stretch/>
        </p:blipFill>
        <p:spPr>
          <a:xfrm>
            <a:off x="309875" y="1144125"/>
            <a:ext cx="3051550" cy="3618250"/>
          </a:xfrm>
          <a:prstGeom prst="rect">
            <a:avLst/>
          </a:prstGeom>
          <a:noFill/>
          <a:ln>
            <a:noFill/>
          </a:ln>
        </p:spPr>
      </p:pic>
      <p:pic>
        <p:nvPicPr>
          <p:cNvPr id="200" name="Google Shape;200;p27"/>
          <p:cNvPicPr preferRelativeResize="0"/>
          <p:nvPr/>
        </p:nvPicPr>
        <p:blipFill rotWithShape="1">
          <a:blip r:embed="rId5">
            <a:alphaModFix/>
          </a:blip>
          <a:srcRect b="78375" l="70385" r="7869" t="0"/>
          <a:stretch/>
        </p:blipFill>
        <p:spPr>
          <a:xfrm>
            <a:off x="3520788" y="1118987"/>
            <a:ext cx="2861900" cy="1548400"/>
          </a:xfrm>
          <a:prstGeom prst="rect">
            <a:avLst/>
          </a:prstGeom>
          <a:noFill/>
          <a:ln>
            <a:noFill/>
          </a:ln>
        </p:spPr>
      </p:pic>
      <p:cxnSp>
        <p:nvCxnSpPr>
          <p:cNvPr id="201" name="Google Shape;201;p27"/>
          <p:cNvCxnSpPr/>
          <p:nvPr/>
        </p:nvCxnSpPr>
        <p:spPr>
          <a:xfrm>
            <a:off x="4599350" y="2298725"/>
            <a:ext cx="647700" cy="0"/>
          </a:xfrm>
          <a:prstGeom prst="straightConnector1">
            <a:avLst/>
          </a:prstGeom>
          <a:noFill/>
          <a:ln cap="flat" cmpd="sng" w="28575">
            <a:solidFill>
              <a:srgbClr val="FF0000"/>
            </a:solidFill>
            <a:prstDash val="solid"/>
            <a:round/>
            <a:headEnd len="med" w="med" type="none"/>
            <a:tailEnd len="med" w="med" type="none"/>
          </a:ln>
        </p:spPr>
      </p:cxnSp>
      <p:sp>
        <p:nvSpPr>
          <p:cNvPr id="202" name="Google Shape;202;p27"/>
          <p:cNvSpPr/>
          <p:nvPr/>
        </p:nvSpPr>
        <p:spPr>
          <a:xfrm>
            <a:off x="6803925" y="2667400"/>
            <a:ext cx="1890900" cy="343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3" name="Google Shape;203;p27"/>
          <p:cNvSpPr/>
          <p:nvPr/>
        </p:nvSpPr>
        <p:spPr>
          <a:xfrm>
            <a:off x="1530500" y="1786675"/>
            <a:ext cx="513000" cy="448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04" name="Google Shape;204;p27"/>
          <p:cNvPicPr preferRelativeResize="0"/>
          <p:nvPr/>
        </p:nvPicPr>
        <p:blipFill>
          <a:blip r:embed="rId6">
            <a:alphaModFix/>
          </a:blip>
          <a:stretch>
            <a:fillRect/>
          </a:stretch>
        </p:blipFill>
        <p:spPr>
          <a:xfrm>
            <a:off x="3417375" y="1118975"/>
            <a:ext cx="1990800" cy="1474800"/>
          </a:xfrm>
          <a:prstGeom prst="ellipse">
            <a:avLst/>
          </a:prstGeom>
          <a:noFill/>
          <a:ln cap="flat" cmpd="sng" w="19050">
            <a:solidFill>
              <a:schemeClr val="dk1"/>
            </a:solidFill>
            <a:prstDash val="solid"/>
            <a:round/>
            <a:headEnd len="sm" w="sm" type="none"/>
            <a:tailEnd len="sm" w="sm" type="none"/>
          </a:ln>
        </p:spPr>
      </p:pic>
      <p:cxnSp>
        <p:nvCxnSpPr>
          <p:cNvPr id="205" name="Google Shape;205;p27"/>
          <p:cNvCxnSpPr>
            <a:stCxn id="203" idx="0"/>
            <a:endCxn id="204" idx="1"/>
          </p:cNvCxnSpPr>
          <p:nvPr/>
        </p:nvCxnSpPr>
        <p:spPr>
          <a:xfrm flipH="1" rot="10800000">
            <a:off x="1787000" y="1334875"/>
            <a:ext cx="1921800" cy="451800"/>
          </a:xfrm>
          <a:prstGeom prst="straightConnector1">
            <a:avLst/>
          </a:prstGeom>
          <a:noFill/>
          <a:ln cap="flat" cmpd="sng" w="19050">
            <a:solidFill>
              <a:schemeClr val="dk1"/>
            </a:solidFill>
            <a:prstDash val="solid"/>
            <a:round/>
            <a:headEnd len="med" w="med" type="none"/>
            <a:tailEnd len="med" w="med" type="none"/>
          </a:ln>
        </p:spPr>
      </p:cxnSp>
      <p:cxnSp>
        <p:nvCxnSpPr>
          <p:cNvPr id="206" name="Google Shape;206;p27"/>
          <p:cNvCxnSpPr>
            <a:stCxn id="203" idx="4"/>
            <a:endCxn id="204" idx="4"/>
          </p:cNvCxnSpPr>
          <p:nvPr/>
        </p:nvCxnSpPr>
        <p:spPr>
          <a:xfrm>
            <a:off x="1787000" y="2235475"/>
            <a:ext cx="2625900" cy="358200"/>
          </a:xfrm>
          <a:prstGeom prst="straightConnector1">
            <a:avLst/>
          </a:prstGeom>
          <a:noFill/>
          <a:ln cap="flat" cmpd="sng" w="19050">
            <a:solidFill>
              <a:schemeClr val="dk1"/>
            </a:solidFill>
            <a:prstDash val="solid"/>
            <a:round/>
            <a:headEnd len="med" w="med" type="none"/>
            <a:tailEnd len="med" w="med" type="none"/>
          </a:ln>
        </p:spPr>
      </p:cxnSp>
      <p:sp>
        <p:nvSpPr>
          <p:cNvPr id="207" name="Google Shape;207;p27"/>
          <p:cNvSpPr/>
          <p:nvPr/>
        </p:nvSpPr>
        <p:spPr>
          <a:xfrm>
            <a:off x="6803925" y="3053500"/>
            <a:ext cx="1890900" cy="3861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8" name="Google Shape;208;p27"/>
          <p:cNvSpPr txBox="1"/>
          <p:nvPr>
            <p:ph idx="1" type="body"/>
          </p:nvPr>
        </p:nvSpPr>
        <p:spPr>
          <a:xfrm>
            <a:off x="207450" y="4694700"/>
            <a:ext cx="5957100" cy="44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Figure 12. In-phase (Red) and Quadrature (Purple) outputs of the 2 mixers.</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253350" y="212025"/>
            <a:ext cx="8637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IV) </a:t>
            </a:r>
            <a:r>
              <a:rPr lang="en" sz="3800"/>
              <a:t>Low Pass Filter and Amplifier V1</a:t>
            </a:r>
            <a:endParaRPr sz="3800"/>
          </a:p>
        </p:txBody>
      </p:sp>
      <p:sp>
        <p:nvSpPr>
          <p:cNvPr id="214" name="Google Shape;214;p28"/>
          <p:cNvSpPr txBox="1"/>
          <p:nvPr/>
        </p:nvSpPr>
        <p:spPr>
          <a:xfrm>
            <a:off x="668550" y="4309450"/>
            <a:ext cx="45414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Figure 13. Schematic of LC low pass filter [7].</a:t>
            </a:r>
            <a:endParaRPr sz="1200">
              <a:solidFill>
                <a:schemeClr val="dk1"/>
              </a:solidFill>
              <a:latin typeface="Roboto"/>
              <a:ea typeface="Roboto"/>
              <a:cs typeface="Roboto"/>
              <a:sym typeface="Roboto"/>
            </a:endParaRPr>
          </a:p>
        </p:txBody>
      </p:sp>
      <p:pic>
        <p:nvPicPr>
          <p:cNvPr id="215" name="Google Shape;215;p28"/>
          <p:cNvPicPr preferRelativeResize="0"/>
          <p:nvPr/>
        </p:nvPicPr>
        <p:blipFill rotWithShape="1">
          <a:blip r:embed="rId3">
            <a:alphaModFix/>
          </a:blip>
          <a:srcRect b="4725" l="1870" r="1697" t="3699"/>
          <a:stretch/>
        </p:blipFill>
        <p:spPr>
          <a:xfrm>
            <a:off x="668550" y="2224450"/>
            <a:ext cx="7806900" cy="2085000"/>
          </a:xfrm>
          <a:prstGeom prst="roundRect">
            <a:avLst>
              <a:gd fmla="val 16667" name="adj"/>
            </a:avLst>
          </a:prstGeom>
          <a:noFill/>
          <a:ln>
            <a:noFill/>
          </a:ln>
        </p:spPr>
      </p:pic>
      <p:sp>
        <p:nvSpPr>
          <p:cNvPr id="216" name="Google Shape;216;p28"/>
          <p:cNvSpPr txBox="1"/>
          <p:nvPr/>
        </p:nvSpPr>
        <p:spPr>
          <a:xfrm>
            <a:off x="253350" y="853000"/>
            <a:ext cx="3787500" cy="17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Size and cost of Inductors.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Gain and Filtering in two stages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265500" y="363100"/>
            <a:ext cx="4045200" cy="1506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IV) Low Pass Filter and IQ Amplifier V2</a:t>
            </a:r>
            <a:endParaRPr/>
          </a:p>
        </p:txBody>
      </p:sp>
      <p:sp>
        <p:nvSpPr>
          <p:cNvPr id="222" name="Google Shape;222;p29"/>
          <p:cNvSpPr txBox="1"/>
          <p:nvPr/>
        </p:nvSpPr>
        <p:spPr>
          <a:xfrm>
            <a:off x="4827300" y="3945375"/>
            <a:ext cx="4316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Figure 14. Schematic of second order Sallen Key Low Pass filter with gain [8].</a:t>
            </a:r>
            <a:endParaRPr sz="1200">
              <a:solidFill>
                <a:schemeClr val="dk1"/>
              </a:solidFill>
              <a:latin typeface="Roboto"/>
              <a:ea typeface="Roboto"/>
              <a:cs typeface="Roboto"/>
              <a:sym typeface="Roboto"/>
            </a:endParaRPr>
          </a:p>
        </p:txBody>
      </p:sp>
      <p:pic>
        <p:nvPicPr>
          <p:cNvPr id="223" name="Google Shape;223;p29"/>
          <p:cNvPicPr preferRelativeResize="0"/>
          <p:nvPr/>
        </p:nvPicPr>
        <p:blipFill>
          <a:blip r:embed="rId3">
            <a:alphaModFix/>
          </a:blip>
          <a:stretch>
            <a:fillRect/>
          </a:stretch>
        </p:blipFill>
        <p:spPr>
          <a:xfrm>
            <a:off x="4659325" y="957679"/>
            <a:ext cx="4380900" cy="2987700"/>
          </a:xfrm>
          <a:prstGeom prst="roundRect">
            <a:avLst>
              <a:gd fmla="val 16667" name="adj"/>
            </a:avLst>
          </a:prstGeom>
          <a:noFill/>
          <a:ln>
            <a:noFill/>
          </a:ln>
        </p:spPr>
      </p:pic>
      <p:pic>
        <p:nvPicPr>
          <p:cNvPr id="224" name="Google Shape;224;p29"/>
          <p:cNvPicPr preferRelativeResize="0"/>
          <p:nvPr/>
        </p:nvPicPr>
        <p:blipFill>
          <a:blip r:embed="rId4">
            <a:alphaModFix/>
          </a:blip>
          <a:stretch>
            <a:fillRect/>
          </a:stretch>
        </p:blipFill>
        <p:spPr>
          <a:xfrm>
            <a:off x="7625175" y="3324050"/>
            <a:ext cx="1262400" cy="543900"/>
          </a:xfrm>
          <a:prstGeom prst="round2DiagRect">
            <a:avLst>
              <a:gd fmla="val 16667" name="adj1"/>
              <a:gd fmla="val 0" name="adj2"/>
            </a:avLst>
          </a:prstGeom>
          <a:noFill/>
          <a:ln>
            <a:noFill/>
          </a:ln>
        </p:spPr>
      </p:pic>
      <p:sp>
        <p:nvSpPr>
          <p:cNvPr id="225" name="Google Shape;225;p29"/>
          <p:cNvSpPr txBox="1"/>
          <p:nvPr/>
        </p:nvSpPr>
        <p:spPr>
          <a:xfrm>
            <a:off x="265500" y="1730475"/>
            <a:ext cx="3458400" cy="14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Amplification and filtering in one stage</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Less Components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IV) LPF and Amplifier - Simulation</a:t>
            </a:r>
            <a:endParaRPr/>
          </a:p>
        </p:txBody>
      </p:sp>
      <p:pic>
        <p:nvPicPr>
          <p:cNvPr id="231" name="Google Shape;231;p30"/>
          <p:cNvPicPr preferRelativeResize="0"/>
          <p:nvPr/>
        </p:nvPicPr>
        <p:blipFill>
          <a:blip r:embed="rId3">
            <a:alphaModFix/>
          </a:blip>
          <a:stretch>
            <a:fillRect/>
          </a:stretch>
        </p:blipFill>
        <p:spPr>
          <a:xfrm>
            <a:off x="152400" y="1486725"/>
            <a:ext cx="8839200" cy="2478668"/>
          </a:xfrm>
          <a:prstGeom prst="rect">
            <a:avLst/>
          </a:prstGeom>
          <a:noFill/>
          <a:ln>
            <a:noFill/>
          </a:ln>
        </p:spPr>
      </p:pic>
      <p:sp>
        <p:nvSpPr>
          <p:cNvPr id="232" name="Google Shape;232;p30"/>
          <p:cNvSpPr txBox="1"/>
          <p:nvPr/>
        </p:nvSpPr>
        <p:spPr>
          <a:xfrm>
            <a:off x="152400" y="3965400"/>
            <a:ext cx="534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Figure 15. AC Sweep Frequency Response of a Low Pass Filter</a:t>
            </a:r>
            <a:endParaRPr sz="1200">
              <a:solidFill>
                <a:schemeClr val="dk1"/>
              </a:solidFill>
              <a:latin typeface="Roboto"/>
              <a:ea typeface="Roboto"/>
              <a:cs typeface="Roboto"/>
              <a:sym typeface="Roboto"/>
            </a:endParaRPr>
          </a:p>
        </p:txBody>
      </p:sp>
      <p:sp>
        <p:nvSpPr>
          <p:cNvPr id="233" name="Google Shape;233;p30"/>
          <p:cNvSpPr/>
          <p:nvPr/>
        </p:nvSpPr>
        <p:spPr>
          <a:xfrm>
            <a:off x="2430000" y="1442950"/>
            <a:ext cx="1934700" cy="20415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22222"/>
                </a:solidFill>
                <a:latin typeface="Roboto"/>
                <a:ea typeface="Roboto"/>
                <a:cs typeface="Roboto"/>
                <a:sym typeface="Roboto"/>
              </a:rPr>
              <a:t>Low-Pass Filter &amp; Amplifier</a:t>
            </a:r>
            <a:endParaRPr sz="1800">
              <a:solidFill>
                <a:srgbClr val="222222"/>
              </a:solidFill>
              <a:latin typeface="Roboto"/>
              <a:ea typeface="Roboto"/>
              <a:cs typeface="Roboto"/>
              <a:sym typeface="Roboto"/>
            </a:endParaRPr>
          </a:p>
          <a:p>
            <a:pPr indent="0" lvl="0" marL="0" rtl="0" algn="ctr">
              <a:spcBef>
                <a:spcPts val="0"/>
              </a:spcBef>
              <a:spcAft>
                <a:spcPts val="0"/>
              </a:spcAft>
              <a:buNone/>
            </a:pPr>
            <a:r>
              <a:t/>
            </a:r>
            <a:endParaRPr sz="1800">
              <a:solidFill>
                <a:srgbClr val="222222"/>
              </a:solidFill>
              <a:latin typeface="Roboto"/>
              <a:ea typeface="Roboto"/>
              <a:cs typeface="Roboto"/>
              <a:sym typeface="Roboto"/>
            </a:endParaRPr>
          </a:p>
          <a:p>
            <a:pPr indent="0" lvl="0" marL="0" rtl="0" algn="l">
              <a:spcBef>
                <a:spcPts val="0"/>
              </a:spcBef>
              <a:spcAft>
                <a:spcPts val="0"/>
              </a:spcAft>
              <a:buNone/>
            </a:pPr>
            <a:r>
              <a:rPr lang="en" sz="1200">
                <a:solidFill>
                  <a:srgbClr val="222222"/>
                </a:solidFill>
                <a:latin typeface="Times New Roman"/>
                <a:ea typeface="Times New Roman"/>
                <a:cs typeface="Times New Roman"/>
                <a:sym typeface="Times New Roman"/>
              </a:rPr>
              <a:t>7. Signal amplification (30dB)</a:t>
            </a:r>
            <a:endParaRPr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22222"/>
                </a:solidFill>
                <a:latin typeface="Times New Roman"/>
                <a:ea typeface="Times New Roman"/>
                <a:cs typeface="Times New Roman"/>
                <a:sym typeface="Times New Roman"/>
              </a:rPr>
              <a:t>8. Signal filtering (96KHz)</a:t>
            </a:r>
            <a:endParaRPr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22222"/>
                </a:solidFill>
                <a:latin typeface="Times New Roman"/>
                <a:ea typeface="Times New Roman"/>
                <a:cs typeface="Times New Roman"/>
                <a:sym typeface="Times New Roman"/>
              </a:rPr>
              <a:t>9. Output voltage (0-5V)</a:t>
            </a:r>
            <a:endParaRPr sz="1200">
              <a:solidFill>
                <a:srgbClr val="222222"/>
              </a:solidFill>
              <a:latin typeface="Times New Roman"/>
              <a:ea typeface="Times New Roman"/>
              <a:cs typeface="Times New Roman"/>
              <a:sym typeface="Times New Roman"/>
            </a:endParaRPr>
          </a:p>
          <a:p>
            <a:pPr indent="0" lvl="0" marL="0" rtl="0" algn="ctr">
              <a:spcBef>
                <a:spcPts val="0"/>
              </a:spcBef>
              <a:spcAft>
                <a:spcPts val="0"/>
              </a:spcAft>
              <a:buNone/>
            </a:pPr>
            <a:r>
              <a:t/>
            </a:r>
            <a:endParaRPr sz="1500">
              <a:solidFill>
                <a:srgbClr val="222222"/>
              </a:solidFill>
              <a:latin typeface="Roboto"/>
              <a:ea typeface="Roboto"/>
              <a:cs typeface="Roboto"/>
              <a:sym typeface="Roboto"/>
            </a:endParaRPr>
          </a:p>
          <a:p>
            <a:pPr indent="0" lvl="0" marL="0" rtl="0" algn="l">
              <a:spcBef>
                <a:spcPts val="0"/>
              </a:spcBef>
              <a:spcAft>
                <a:spcPts val="0"/>
              </a:spcAft>
              <a:buNone/>
            </a:pPr>
            <a:r>
              <a:t/>
            </a:r>
            <a:endParaRPr sz="1900">
              <a:solidFill>
                <a:srgbClr val="222222"/>
              </a:solidFill>
              <a:latin typeface="Roboto"/>
              <a:ea typeface="Roboto"/>
              <a:cs typeface="Roboto"/>
              <a:sym typeface="Roboto"/>
            </a:endParaRPr>
          </a:p>
        </p:txBody>
      </p:sp>
      <p:sp>
        <p:nvSpPr>
          <p:cNvPr id="234" name="Google Shape;234;p30"/>
          <p:cNvSpPr/>
          <p:nvPr/>
        </p:nvSpPr>
        <p:spPr>
          <a:xfrm>
            <a:off x="2612100" y="2462350"/>
            <a:ext cx="1570500" cy="686100"/>
          </a:xfrm>
          <a:prstGeom prst="rect">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1"/>
          <p:cNvPicPr preferRelativeResize="0"/>
          <p:nvPr/>
        </p:nvPicPr>
        <p:blipFill>
          <a:blip r:embed="rId3">
            <a:alphaModFix/>
          </a:blip>
          <a:stretch>
            <a:fillRect/>
          </a:stretch>
        </p:blipFill>
        <p:spPr>
          <a:xfrm>
            <a:off x="387900" y="1450387"/>
            <a:ext cx="5540151" cy="2897975"/>
          </a:xfrm>
          <a:prstGeom prst="rect">
            <a:avLst/>
          </a:prstGeom>
          <a:noFill/>
          <a:ln>
            <a:noFill/>
          </a:ln>
        </p:spPr>
      </p:pic>
      <p:sp>
        <p:nvSpPr>
          <p:cNvPr id="240" name="Google Shape;240;p31"/>
          <p:cNvSpPr txBox="1"/>
          <p:nvPr>
            <p:ph type="title"/>
          </p:nvPr>
        </p:nvSpPr>
        <p:spPr>
          <a:xfrm>
            <a:off x="150600" y="1955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IV) </a:t>
            </a:r>
            <a:r>
              <a:rPr lang="en"/>
              <a:t>LPF and Amplifier Simulation</a:t>
            </a:r>
            <a:endParaRPr/>
          </a:p>
        </p:txBody>
      </p:sp>
      <p:sp>
        <p:nvSpPr>
          <p:cNvPr id="241" name="Google Shape;241;p31"/>
          <p:cNvSpPr txBox="1"/>
          <p:nvPr/>
        </p:nvSpPr>
        <p:spPr>
          <a:xfrm>
            <a:off x="387900" y="4381900"/>
            <a:ext cx="397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Figure 16. Transient response of mixer input signal</a:t>
            </a:r>
            <a:endParaRPr sz="1200">
              <a:solidFill>
                <a:schemeClr val="dk1"/>
              </a:solidFill>
              <a:latin typeface="Roboto"/>
              <a:ea typeface="Roboto"/>
              <a:cs typeface="Roboto"/>
              <a:sym typeface="Roboto"/>
            </a:endParaRPr>
          </a:p>
        </p:txBody>
      </p:sp>
      <p:cxnSp>
        <p:nvCxnSpPr>
          <p:cNvPr id="242" name="Google Shape;242;p31"/>
          <p:cNvCxnSpPr/>
          <p:nvPr/>
        </p:nvCxnSpPr>
        <p:spPr>
          <a:xfrm flipH="1" rot="10800000">
            <a:off x="4771075" y="1708625"/>
            <a:ext cx="1921800" cy="451800"/>
          </a:xfrm>
          <a:prstGeom prst="straightConnector1">
            <a:avLst/>
          </a:prstGeom>
          <a:noFill/>
          <a:ln cap="flat" cmpd="sng" w="19050">
            <a:solidFill>
              <a:schemeClr val="dk1"/>
            </a:solidFill>
            <a:prstDash val="solid"/>
            <a:round/>
            <a:headEnd len="med" w="med" type="none"/>
            <a:tailEnd len="med" w="med" type="none"/>
          </a:ln>
        </p:spPr>
      </p:cxnSp>
      <p:pic>
        <p:nvPicPr>
          <p:cNvPr id="243" name="Google Shape;243;p31"/>
          <p:cNvPicPr preferRelativeResize="0"/>
          <p:nvPr/>
        </p:nvPicPr>
        <p:blipFill rotWithShape="1">
          <a:blip r:embed="rId3">
            <a:alphaModFix/>
          </a:blip>
          <a:srcRect b="52103" l="59410" r="20343" t="24489"/>
          <a:stretch/>
        </p:blipFill>
        <p:spPr>
          <a:xfrm>
            <a:off x="6148200" y="881625"/>
            <a:ext cx="2961300" cy="1790876"/>
          </a:xfrm>
          <a:prstGeom prst="rect">
            <a:avLst/>
          </a:prstGeom>
          <a:noFill/>
          <a:ln>
            <a:noFill/>
          </a:ln>
        </p:spPr>
      </p:pic>
      <p:pic>
        <p:nvPicPr>
          <p:cNvPr id="244" name="Google Shape;244;p31" title="[255,255,255,&quot;https://www.codecogs.com/eqnedit.php?latex=%3D20%5Clog_%7B10%7D%5Cleft%20(3.14%2F0.0957%20%20%5Cright%20)%20%3D%2030.32#0&quot;]"/>
          <p:cNvPicPr preferRelativeResize="0"/>
          <p:nvPr/>
        </p:nvPicPr>
        <p:blipFill>
          <a:blip r:embed="rId4">
            <a:alphaModFix/>
          </a:blip>
          <a:stretch>
            <a:fillRect/>
          </a:stretch>
        </p:blipFill>
        <p:spPr>
          <a:xfrm>
            <a:off x="5987900" y="3491850"/>
            <a:ext cx="2565400" cy="190500"/>
          </a:xfrm>
          <a:prstGeom prst="rect">
            <a:avLst/>
          </a:prstGeom>
          <a:noFill/>
          <a:ln>
            <a:noFill/>
          </a:ln>
        </p:spPr>
      </p:pic>
      <p:sp>
        <p:nvSpPr>
          <p:cNvPr id="245" name="Google Shape;245;p31"/>
          <p:cNvSpPr txBox="1"/>
          <p:nvPr/>
        </p:nvSpPr>
        <p:spPr>
          <a:xfrm>
            <a:off x="5874675" y="3150963"/>
            <a:ext cx="7245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Gain</a:t>
            </a:r>
            <a:endParaRPr sz="1200">
              <a:solidFill>
                <a:schemeClr val="dk1"/>
              </a:solidFill>
              <a:latin typeface="Roboto"/>
              <a:ea typeface="Roboto"/>
              <a:cs typeface="Roboto"/>
              <a:sym typeface="Roboto"/>
            </a:endParaRPr>
          </a:p>
        </p:txBody>
      </p:sp>
      <p:sp>
        <p:nvSpPr>
          <p:cNvPr id="246" name="Google Shape;246;p31"/>
          <p:cNvSpPr txBox="1"/>
          <p:nvPr/>
        </p:nvSpPr>
        <p:spPr>
          <a:xfrm>
            <a:off x="8518800" y="3401975"/>
            <a:ext cx="5907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dB</a:t>
            </a:r>
            <a:endParaRPr sz="1200">
              <a:solidFill>
                <a:schemeClr val="dk1"/>
              </a:solidFill>
              <a:latin typeface="Roboto"/>
              <a:ea typeface="Roboto"/>
              <a:cs typeface="Roboto"/>
              <a:sym typeface="Roboto"/>
            </a:endParaRPr>
          </a:p>
        </p:txBody>
      </p:sp>
      <p:sp>
        <p:nvSpPr>
          <p:cNvPr id="247" name="Google Shape;247;p31"/>
          <p:cNvSpPr/>
          <p:nvPr/>
        </p:nvSpPr>
        <p:spPr>
          <a:xfrm>
            <a:off x="6303250" y="2682625"/>
            <a:ext cx="1934700" cy="20415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22222"/>
                </a:solidFill>
                <a:latin typeface="Roboto"/>
                <a:ea typeface="Roboto"/>
                <a:cs typeface="Roboto"/>
                <a:sym typeface="Roboto"/>
              </a:rPr>
              <a:t>Low-Pass Filter &amp; Amplifier</a:t>
            </a:r>
            <a:endParaRPr sz="1800">
              <a:solidFill>
                <a:srgbClr val="222222"/>
              </a:solidFill>
              <a:latin typeface="Roboto"/>
              <a:ea typeface="Roboto"/>
              <a:cs typeface="Roboto"/>
              <a:sym typeface="Roboto"/>
            </a:endParaRPr>
          </a:p>
          <a:p>
            <a:pPr indent="0" lvl="0" marL="0" rtl="0" algn="ctr">
              <a:spcBef>
                <a:spcPts val="0"/>
              </a:spcBef>
              <a:spcAft>
                <a:spcPts val="0"/>
              </a:spcAft>
              <a:buNone/>
            </a:pPr>
            <a:r>
              <a:t/>
            </a:r>
            <a:endParaRPr sz="1800">
              <a:solidFill>
                <a:srgbClr val="222222"/>
              </a:solidFill>
              <a:latin typeface="Roboto"/>
              <a:ea typeface="Roboto"/>
              <a:cs typeface="Roboto"/>
              <a:sym typeface="Roboto"/>
            </a:endParaRPr>
          </a:p>
          <a:p>
            <a:pPr indent="0" lvl="0" marL="0" rtl="0" algn="l">
              <a:spcBef>
                <a:spcPts val="0"/>
              </a:spcBef>
              <a:spcAft>
                <a:spcPts val="0"/>
              </a:spcAft>
              <a:buNone/>
            </a:pPr>
            <a:r>
              <a:rPr lang="en" sz="1200">
                <a:solidFill>
                  <a:srgbClr val="222222"/>
                </a:solidFill>
                <a:latin typeface="Times New Roman"/>
                <a:ea typeface="Times New Roman"/>
                <a:cs typeface="Times New Roman"/>
                <a:sym typeface="Times New Roman"/>
              </a:rPr>
              <a:t>7. Signal amplification (30dB)</a:t>
            </a:r>
            <a:endParaRPr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22222"/>
                </a:solidFill>
                <a:latin typeface="Times New Roman"/>
                <a:ea typeface="Times New Roman"/>
                <a:cs typeface="Times New Roman"/>
                <a:sym typeface="Times New Roman"/>
              </a:rPr>
              <a:t>8. Signal filtering (96KHz)</a:t>
            </a:r>
            <a:endParaRPr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22222"/>
                </a:solidFill>
                <a:latin typeface="Times New Roman"/>
                <a:ea typeface="Times New Roman"/>
                <a:cs typeface="Times New Roman"/>
                <a:sym typeface="Times New Roman"/>
              </a:rPr>
              <a:t>9. Output voltage (0-5V)</a:t>
            </a:r>
            <a:endParaRPr sz="1200">
              <a:solidFill>
                <a:srgbClr val="222222"/>
              </a:solidFill>
              <a:latin typeface="Times New Roman"/>
              <a:ea typeface="Times New Roman"/>
              <a:cs typeface="Times New Roman"/>
              <a:sym typeface="Times New Roman"/>
            </a:endParaRPr>
          </a:p>
          <a:p>
            <a:pPr indent="0" lvl="0" marL="0" rtl="0" algn="ctr">
              <a:spcBef>
                <a:spcPts val="0"/>
              </a:spcBef>
              <a:spcAft>
                <a:spcPts val="0"/>
              </a:spcAft>
              <a:buNone/>
            </a:pPr>
            <a:r>
              <a:t/>
            </a:r>
            <a:endParaRPr sz="1500">
              <a:solidFill>
                <a:srgbClr val="222222"/>
              </a:solidFill>
              <a:latin typeface="Roboto"/>
              <a:ea typeface="Roboto"/>
              <a:cs typeface="Roboto"/>
              <a:sym typeface="Roboto"/>
            </a:endParaRPr>
          </a:p>
          <a:p>
            <a:pPr indent="0" lvl="0" marL="0" rtl="0" algn="l">
              <a:spcBef>
                <a:spcPts val="0"/>
              </a:spcBef>
              <a:spcAft>
                <a:spcPts val="0"/>
              </a:spcAft>
              <a:buNone/>
            </a:pPr>
            <a:r>
              <a:t/>
            </a:r>
            <a:endParaRPr sz="1900">
              <a:solidFill>
                <a:srgbClr val="222222"/>
              </a:solidFill>
              <a:latin typeface="Roboto"/>
              <a:ea typeface="Roboto"/>
              <a:cs typeface="Roboto"/>
              <a:sym typeface="Roboto"/>
            </a:endParaRPr>
          </a:p>
        </p:txBody>
      </p:sp>
      <p:sp>
        <p:nvSpPr>
          <p:cNvPr id="248" name="Google Shape;248;p31"/>
          <p:cNvSpPr/>
          <p:nvPr/>
        </p:nvSpPr>
        <p:spPr>
          <a:xfrm>
            <a:off x="6485350" y="4409050"/>
            <a:ext cx="1570500" cy="315000"/>
          </a:xfrm>
          <a:prstGeom prst="rect">
            <a:avLst/>
          </a:prstGeom>
          <a:solidFill>
            <a:srgbClr val="000000">
              <a:alpha val="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9" name="Google Shape;249;p31"/>
          <p:cNvSpPr/>
          <p:nvPr/>
        </p:nvSpPr>
        <p:spPr>
          <a:xfrm>
            <a:off x="6485350" y="3675575"/>
            <a:ext cx="1570500" cy="369300"/>
          </a:xfrm>
          <a:prstGeom prst="rect">
            <a:avLst/>
          </a:prstGeom>
          <a:solidFill>
            <a:srgbClr val="000000">
              <a:alpha val="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0" name="Google Shape;250;p31"/>
          <p:cNvSpPr/>
          <p:nvPr/>
        </p:nvSpPr>
        <p:spPr>
          <a:xfrm>
            <a:off x="6485350" y="4069476"/>
            <a:ext cx="1570500" cy="339600"/>
          </a:xfrm>
          <a:prstGeom prst="rect">
            <a:avLst/>
          </a:prstGeom>
          <a:solidFill>
            <a:srgbClr val="000000">
              <a:alpha val="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1" name="Google Shape;251;p31"/>
          <p:cNvSpPr/>
          <p:nvPr/>
        </p:nvSpPr>
        <p:spPr>
          <a:xfrm>
            <a:off x="8455225" y="2183350"/>
            <a:ext cx="590700" cy="190500"/>
          </a:xfrm>
          <a:prstGeom prst="rect">
            <a:avLst/>
          </a:prstGeom>
          <a:solidFill>
            <a:srgbClr val="000000">
              <a:alpha val="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2" name="Google Shape;252;p31"/>
          <p:cNvSpPr/>
          <p:nvPr/>
        </p:nvSpPr>
        <p:spPr>
          <a:xfrm>
            <a:off x="7331625" y="2183350"/>
            <a:ext cx="668400" cy="190500"/>
          </a:xfrm>
          <a:prstGeom prst="rect">
            <a:avLst/>
          </a:prstGeom>
          <a:solidFill>
            <a:srgbClr val="000000">
              <a:alpha val="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9"/>
                                        </p:tgtEl>
                                      </p:cBhvr>
                                    </p:animEffect>
                                    <p:set>
                                      <p:cBhvr>
                                        <p:cTn dur="1" fill="hold">
                                          <p:stCondLst>
                                            <p:cond delay="1000"/>
                                          </p:stCondLst>
                                        </p:cTn>
                                        <p:tgtEl>
                                          <p:spTgt spid="24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0"/>
                                        </p:tgtEl>
                                      </p:cBhvr>
                                    </p:animEffect>
                                    <p:set>
                                      <p:cBhvr>
                                        <p:cTn dur="1" fill="hold">
                                          <p:stCondLst>
                                            <p:cond delay="1000"/>
                                          </p:stCondLst>
                                        </p:cTn>
                                        <p:tgtEl>
                                          <p:spTgt spid="25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Table of Contents </a:t>
            </a:r>
            <a:endParaRPr/>
          </a:p>
        </p:txBody>
      </p:sp>
      <p:sp>
        <p:nvSpPr>
          <p:cNvPr id="78" name="Google Shape;78;p14"/>
          <p:cNvSpPr txBox="1"/>
          <p:nvPr>
            <p:ph idx="1" type="body"/>
          </p:nvPr>
        </p:nvSpPr>
        <p:spPr>
          <a:xfrm>
            <a:off x="387900" y="1489825"/>
            <a:ext cx="4309200" cy="30789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SzPts val="1800"/>
              <a:buAutoNum type="arabicPeriod"/>
            </a:pPr>
            <a:r>
              <a:rPr lang="en"/>
              <a:t>Subsystem A’s Role</a:t>
            </a:r>
            <a:endParaRPr/>
          </a:p>
          <a:p>
            <a:pPr indent="-342900" lvl="0" marL="457200" rtl="0" algn="l">
              <a:lnSpc>
                <a:spcPct val="150000"/>
              </a:lnSpc>
              <a:spcBef>
                <a:spcPts val="0"/>
              </a:spcBef>
              <a:spcAft>
                <a:spcPts val="0"/>
              </a:spcAft>
              <a:buSzPts val="1800"/>
              <a:buAutoNum type="arabicPeriod"/>
            </a:pPr>
            <a:r>
              <a:rPr lang="en"/>
              <a:t>Design Approach</a:t>
            </a:r>
            <a:endParaRPr/>
          </a:p>
          <a:p>
            <a:pPr indent="-342900" lvl="0" marL="457200" rtl="0" algn="l">
              <a:lnSpc>
                <a:spcPct val="150000"/>
              </a:lnSpc>
              <a:spcBef>
                <a:spcPts val="0"/>
              </a:spcBef>
              <a:spcAft>
                <a:spcPts val="0"/>
              </a:spcAft>
              <a:buSzPts val="1800"/>
              <a:buAutoNum type="arabicPeriod"/>
            </a:pPr>
            <a:r>
              <a:rPr lang="en"/>
              <a:t>Design Overview</a:t>
            </a:r>
            <a:endParaRPr/>
          </a:p>
          <a:p>
            <a:pPr indent="-342900" lvl="0" marL="457200" rtl="0" algn="l">
              <a:lnSpc>
                <a:spcPct val="150000"/>
              </a:lnSpc>
              <a:spcBef>
                <a:spcPts val="0"/>
              </a:spcBef>
              <a:spcAft>
                <a:spcPts val="0"/>
              </a:spcAft>
              <a:buSzPts val="1800"/>
              <a:buAutoNum type="arabicPeriod"/>
            </a:pPr>
            <a:r>
              <a:rPr lang="en"/>
              <a:t>Subcomponents of Design:</a:t>
            </a:r>
            <a:endParaRPr/>
          </a:p>
          <a:p>
            <a:pPr indent="-342900" lvl="0" marL="914400" rtl="0" algn="l">
              <a:lnSpc>
                <a:spcPct val="150000"/>
              </a:lnSpc>
              <a:spcBef>
                <a:spcPts val="0"/>
              </a:spcBef>
              <a:spcAft>
                <a:spcPts val="0"/>
              </a:spcAft>
              <a:buSzPts val="1800"/>
              <a:buAutoNum type="romanUcPeriod"/>
            </a:pPr>
            <a:r>
              <a:rPr lang="en"/>
              <a:t>Bandpass Filter</a:t>
            </a:r>
            <a:endParaRPr/>
          </a:p>
          <a:p>
            <a:pPr indent="-342900" lvl="0" marL="914400" rtl="0" algn="l">
              <a:lnSpc>
                <a:spcPct val="150000"/>
              </a:lnSpc>
              <a:spcBef>
                <a:spcPts val="0"/>
              </a:spcBef>
              <a:spcAft>
                <a:spcPts val="0"/>
              </a:spcAft>
              <a:buSzPts val="1800"/>
              <a:buAutoNum type="romanUcPeriod"/>
            </a:pPr>
            <a:r>
              <a:rPr lang="en"/>
              <a:t>Voltage limiter</a:t>
            </a:r>
            <a:endParaRPr/>
          </a:p>
          <a:p>
            <a:pPr indent="-342900" lvl="0" marL="914400" rtl="0" algn="l">
              <a:lnSpc>
                <a:spcPct val="150000"/>
              </a:lnSpc>
              <a:spcBef>
                <a:spcPts val="0"/>
              </a:spcBef>
              <a:spcAft>
                <a:spcPts val="0"/>
              </a:spcAft>
              <a:buSzPts val="1800"/>
              <a:buAutoNum type="romanUcPeriod"/>
            </a:pPr>
            <a:r>
              <a:rPr lang="en"/>
              <a:t>Mixer</a:t>
            </a:r>
            <a:endParaRPr/>
          </a:p>
          <a:p>
            <a:pPr indent="-342900" lvl="0" marL="914400" rtl="0" algn="l">
              <a:lnSpc>
                <a:spcPct val="150000"/>
              </a:lnSpc>
              <a:spcBef>
                <a:spcPts val="0"/>
              </a:spcBef>
              <a:spcAft>
                <a:spcPts val="0"/>
              </a:spcAft>
              <a:buSzPts val="1800"/>
              <a:buAutoNum type="romanUcPeriod"/>
            </a:pPr>
            <a:r>
              <a:rPr lang="en"/>
              <a:t>Low pass filter and IQ amplifier </a:t>
            </a:r>
            <a:endParaRPr/>
          </a:p>
        </p:txBody>
      </p:sp>
      <p:sp>
        <p:nvSpPr>
          <p:cNvPr id="79" name="Google Shape;79;p14"/>
          <p:cNvSpPr txBox="1"/>
          <p:nvPr>
            <p:ph idx="1" type="body"/>
          </p:nvPr>
        </p:nvSpPr>
        <p:spPr>
          <a:xfrm>
            <a:off x="4098700" y="1032300"/>
            <a:ext cx="5371500" cy="3078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a:p>
          <a:p>
            <a:pPr indent="-342900" lvl="0" marL="457200" rtl="0" algn="l">
              <a:lnSpc>
                <a:spcPct val="150000"/>
              </a:lnSpc>
              <a:spcBef>
                <a:spcPts val="1200"/>
              </a:spcBef>
              <a:spcAft>
                <a:spcPts val="0"/>
              </a:spcAft>
              <a:buClr>
                <a:schemeClr val="lt1"/>
              </a:buClr>
              <a:buSzPts val="1800"/>
              <a:buAutoNum type="arabicPeriod"/>
            </a:pPr>
            <a:r>
              <a:rPr lang="en"/>
              <a:t>5.	</a:t>
            </a:r>
            <a:r>
              <a:rPr lang="en"/>
              <a:t>Why It Works</a:t>
            </a:r>
            <a:endParaRPr/>
          </a:p>
          <a:p>
            <a:pPr indent="0" lvl="0" marL="457200" rtl="0" algn="l">
              <a:lnSpc>
                <a:spcPct val="150000"/>
              </a:lnSpc>
              <a:spcBef>
                <a:spcPts val="1200"/>
              </a:spcBef>
              <a:spcAft>
                <a:spcPts val="0"/>
              </a:spcAft>
              <a:buNone/>
            </a:pPr>
            <a:r>
              <a:rPr lang="en"/>
              <a:t>6.	Next Steps and Expected Challenges</a:t>
            </a:r>
            <a:endParaRPr/>
          </a:p>
          <a:p>
            <a:pPr indent="-342900" lvl="0" marL="457200" rtl="0" algn="l">
              <a:lnSpc>
                <a:spcPct val="150000"/>
              </a:lnSpc>
              <a:spcBef>
                <a:spcPts val="1200"/>
              </a:spcBef>
              <a:spcAft>
                <a:spcPts val="0"/>
              </a:spcAft>
              <a:buClr>
                <a:schemeClr val="lt1"/>
              </a:buClr>
              <a:buSzPts val="1800"/>
              <a:buAutoNum type="arabicPeriod"/>
            </a:pPr>
            <a:r>
              <a:rPr lang="en"/>
              <a:t>7.	Q&amp;A</a:t>
            </a:r>
            <a:endParaRPr/>
          </a:p>
          <a:p>
            <a:pPr indent="-342900" lvl="0" marL="457200" rtl="0" algn="l">
              <a:lnSpc>
                <a:spcPct val="150000"/>
              </a:lnSpc>
              <a:spcBef>
                <a:spcPts val="0"/>
              </a:spcBef>
              <a:spcAft>
                <a:spcPts val="0"/>
              </a:spcAft>
              <a:buClr>
                <a:schemeClr val="lt1"/>
              </a:buClr>
              <a:buSzPts val="1800"/>
              <a:buAutoNum type="arabicPeriod"/>
            </a:pPr>
            <a:r>
              <a:rPr lang="en"/>
              <a:t>8.	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5. Why It Works</a:t>
            </a:r>
            <a:endParaRPr/>
          </a:p>
        </p:txBody>
      </p:sp>
      <p:sp>
        <p:nvSpPr>
          <p:cNvPr id="258" name="Google Shape;258;p32"/>
          <p:cNvSpPr txBox="1"/>
          <p:nvPr/>
        </p:nvSpPr>
        <p:spPr>
          <a:xfrm>
            <a:off x="338625" y="4269950"/>
            <a:ext cx="516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Figure 17.  Simulation of the entire system, </a:t>
            </a:r>
            <a:r>
              <a:rPr lang="en" sz="1200">
                <a:solidFill>
                  <a:schemeClr val="dk1"/>
                </a:solidFill>
                <a:latin typeface="Roboto"/>
                <a:ea typeface="Roboto"/>
                <a:cs typeface="Roboto"/>
                <a:sym typeface="Roboto"/>
              </a:rPr>
              <a:t>outputs</a:t>
            </a:r>
            <a:r>
              <a:rPr lang="en" sz="1200">
                <a:solidFill>
                  <a:schemeClr val="dk1"/>
                </a:solidFill>
                <a:latin typeface="Roboto"/>
                <a:ea typeface="Roboto"/>
                <a:cs typeface="Roboto"/>
                <a:sym typeface="Roboto"/>
              </a:rPr>
              <a:t> of I and Q </a:t>
            </a:r>
            <a:r>
              <a:rPr lang="en" sz="1200">
                <a:solidFill>
                  <a:schemeClr val="dk1"/>
                </a:solidFill>
                <a:latin typeface="Roboto"/>
                <a:ea typeface="Roboto"/>
                <a:cs typeface="Roboto"/>
                <a:sym typeface="Roboto"/>
              </a:rPr>
              <a:t>Signals</a:t>
            </a:r>
            <a:r>
              <a:rPr lang="en" sz="1200">
                <a:solidFill>
                  <a:schemeClr val="dk1"/>
                </a:solidFill>
                <a:latin typeface="Roboto"/>
                <a:ea typeface="Roboto"/>
                <a:cs typeface="Roboto"/>
                <a:sym typeface="Roboto"/>
              </a:rPr>
              <a:t> (Grey and Purple respectively).</a:t>
            </a:r>
            <a:endParaRPr sz="1200">
              <a:solidFill>
                <a:schemeClr val="dk1"/>
              </a:solidFill>
              <a:latin typeface="Roboto"/>
              <a:ea typeface="Roboto"/>
              <a:cs typeface="Roboto"/>
              <a:sym typeface="Roboto"/>
            </a:endParaRPr>
          </a:p>
        </p:txBody>
      </p:sp>
      <p:pic>
        <p:nvPicPr>
          <p:cNvPr id="259" name="Google Shape;259;p32"/>
          <p:cNvPicPr preferRelativeResize="0"/>
          <p:nvPr/>
        </p:nvPicPr>
        <p:blipFill>
          <a:blip r:embed="rId3">
            <a:alphaModFix/>
          </a:blip>
          <a:stretch>
            <a:fillRect/>
          </a:stretch>
        </p:blipFill>
        <p:spPr>
          <a:xfrm>
            <a:off x="533400" y="1296525"/>
            <a:ext cx="5591305" cy="3032522"/>
          </a:xfrm>
          <a:prstGeom prst="rect">
            <a:avLst/>
          </a:prstGeom>
          <a:noFill/>
          <a:ln>
            <a:noFill/>
          </a:ln>
        </p:spPr>
      </p:pic>
      <p:pic>
        <p:nvPicPr>
          <p:cNvPr id="260" name="Google Shape;260;p32"/>
          <p:cNvPicPr preferRelativeResize="0"/>
          <p:nvPr/>
        </p:nvPicPr>
        <p:blipFill>
          <a:blip r:embed="rId4">
            <a:alphaModFix/>
          </a:blip>
          <a:stretch>
            <a:fillRect/>
          </a:stretch>
        </p:blipFill>
        <p:spPr>
          <a:xfrm>
            <a:off x="5256925" y="1685500"/>
            <a:ext cx="3603448" cy="1772500"/>
          </a:xfrm>
          <a:prstGeom prst="rect">
            <a:avLst/>
          </a:prstGeom>
          <a:noFill/>
          <a:ln>
            <a:noFill/>
          </a:ln>
        </p:spPr>
      </p:pic>
      <p:cxnSp>
        <p:nvCxnSpPr>
          <p:cNvPr id="261" name="Google Shape;261;p32"/>
          <p:cNvCxnSpPr/>
          <p:nvPr/>
        </p:nvCxnSpPr>
        <p:spPr>
          <a:xfrm flipH="1" rot="10800000">
            <a:off x="5387325" y="3536975"/>
            <a:ext cx="1891800" cy="602700"/>
          </a:xfrm>
          <a:prstGeom prst="curvedConnector3">
            <a:avLst>
              <a:gd fmla="val 91544" name="adj1"/>
            </a:avLst>
          </a:prstGeom>
          <a:noFill/>
          <a:ln cap="flat" cmpd="sng" w="38100">
            <a:solidFill>
              <a:srgbClr val="FFFFFF"/>
            </a:solidFill>
            <a:prstDash val="solid"/>
            <a:round/>
            <a:headEnd len="med" w="med" type="stealth"/>
            <a:tailEnd len="med" w="med" type="stealth"/>
          </a:ln>
        </p:spPr>
      </p:cxnSp>
      <p:sp>
        <p:nvSpPr>
          <p:cNvPr id="262" name="Google Shape;262;p32"/>
          <p:cNvSpPr txBox="1"/>
          <p:nvPr/>
        </p:nvSpPr>
        <p:spPr>
          <a:xfrm>
            <a:off x="5387325" y="4329050"/>
            <a:ext cx="38625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Figure 18. IQ representation of a signal [2].</a:t>
            </a:r>
            <a:endParaRPr>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6. Next Steps &amp; Expected Challenges</a:t>
            </a:r>
            <a:endParaRPr/>
          </a:p>
        </p:txBody>
      </p:sp>
      <p:grpSp>
        <p:nvGrpSpPr>
          <p:cNvPr id="268" name="Google Shape;268;p33"/>
          <p:cNvGrpSpPr/>
          <p:nvPr/>
        </p:nvGrpSpPr>
        <p:grpSpPr>
          <a:xfrm>
            <a:off x="387925" y="1414468"/>
            <a:ext cx="2203348" cy="2018375"/>
            <a:chOff x="1083025" y="1574025"/>
            <a:chExt cx="1834900" cy="2245633"/>
          </a:xfrm>
        </p:grpSpPr>
        <p:sp>
          <p:nvSpPr>
            <p:cNvPr id="269" name="Google Shape;269;p33"/>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dk1"/>
                  </a:solidFill>
                  <a:latin typeface="Roboto"/>
                  <a:ea typeface="Roboto"/>
                  <a:cs typeface="Roboto"/>
                  <a:sym typeface="Roboto"/>
                </a:rPr>
                <a:t>Week 7</a:t>
              </a:r>
              <a:endParaRPr sz="1000">
                <a:solidFill>
                  <a:schemeClr val="dk1"/>
                </a:solidFill>
                <a:latin typeface="Roboto"/>
                <a:ea typeface="Roboto"/>
                <a:cs typeface="Roboto"/>
                <a:sym typeface="Roboto"/>
              </a:endParaRPr>
            </a:p>
          </p:txBody>
        </p:sp>
        <p:sp>
          <p:nvSpPr>
            <p:cNvPr id="270" name="Google Shape;270;p33"/>
            <p:cNvSpPr txBox="1"/>
            <p:nvPr/>
          </p:nvSpPr>
          <p:spPr>
            <a:xfrm>
              <a:off x="1247873" y="2614258"/>
              <a:ext cx="1505100" cy="12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Protoboarding</a:t>
              </a:r>
              <a:endParaRPr b="1" sz="1200">
                <a:solidFill>
                  <a:schemeClr val="dk1"/>
                </a:solidFill>
                <a:latin typeface="Roboto"/>
                <a:ea typeface="Roboto"/>
                <a:cs typeface="Roboto"/>
                <a:sym typeface="Roboto"/>
              </a:endParaRPr>
            </a:p>
          </p:txBody>
        </p:sp>
        <p:cxnSp>
          <p:nvCxnSpPr>
            <p:cNvPr id="271" name="Google Shape;271;p33"/>
            <p:cNvCxnSpPr/>
            <p:nvPr/>
          </p:nvCxnSpPr>
          <p:spPr>
            <a:xfrm>
              <a:off x="2180202" y="1695421"/>
              <a:ext cx="718500" cy="741900"/>
            </a:xfrm>
            <a:prstGeom prst="straightConnector1">
              <a:avLst/>
            </a:prstGeom>
            <a:noFill/>
            <a:ln cap="flat" cmpd="sng" w="9525">
              <a:solidFill>
                <a:schemeClr val="dk1"/>
              </a:solidFill>
              <a:prstDash val="solid"/>
              <a:round/>
              <a:headEnd len="sm" w="sm" type="none"/>
              <a:tailEnd len="sm" w="sm" type="none"/>
            </a:ln>
          </p:spPr>
        </p:cxnSp>
        <p:sp>
          <p:nvSpPr>
            <p:cNvPr id="272" name="Google Shape;272;p33"/>
            <p:cNvSpPr/>
            <p:nvPr/>
          </p:nvSpPr>
          <p:spPr>
            <a:xfrm flipH="1">
              <a:off x="1083025" y="2306625"/>
              <a:ext cx="1834800" cy="143400"/>
            </a:xfrm>
            <a:prstGeom prst="parallelogram">
              <a:avLst>
                <a:gd fmla="val 96952"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3" name="Google Shape;273;p33"/>
            <p:cNvSpPr/>
            <p:nvPr/>
          </p:nvSpPr>
          <p:spPr>
            <a:xfrm>
              <a:off x="1083125" y="2460449"/>
              <a:ext cx="1834800" cy="143400"/>
            </a:xfrm>
            <a:prstGeom prst="parallelogram">
              <a:avLst>
                <a:gd fmla="val 96952"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33"/>
          <p:cNvGrpSpPr/>
          <p:nvPr/>
        </p:nvGrpSpPr>
        <p:grpSpPr>
          <a:xfrm>
            <a:off x="4495549" y="1413829"/>
            <a:ext cx="2203348" cy="1460855"/>
            <a:chOff x="1083025" y="1574025"/>
            <a:chExt cx="1834900" cy="1625340"/>
          </a:xfrm>
        </p:grpSpPr>
        <p:sp>
          <p:nvSpPr>
            <p:cNvPr id="275" name="Google Shape;275;p33"/>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dk1"/>
                  </a:solidFill>
                  <a:latin typeface="Roboto"/>
                  <a:ea typeface="Roboto"/>
                  <a:cs typeface="Roboto"/>
                  <a:sym typeface="Roboto"/>
                </a:rPr>
                <a:t>Week 9</a:t>
              </a:r>
              <a:endParaRPr sz="1000">
                <a:solidFill>
                  <a:schemeClr val="dk1"/>
                </a:solidFill>
                <a:latin typeface="Roboto"/>
                <a:ea typeface="Roboto"/>
                <a:cs typeface="Roboto"/>
                <a:sym typeface="Roboto"/>
              </a:endParaRPr>
            </a:p>
          </p:txBody>
        </p:sp>
        <p:sp>
          <p:nvSpPr>
            <p:cNvPr id="276" name="Google Shape;276;p33"/>
            <p:cNvSpPr txBox="1"/>
            <p:nvPr/>
          </p:nvSpPr>
          <p:spPr>
            <a:xfrm>
              <a:off x="1235820" y="2651265"/>
              <a:ext cx="1505100" cy="5481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Testing Procedure &amp; Soldering</a:t>
              </a:r>
              <a:endParaRPr b="1" sz="1200">
                <a:solidFill>
                  <a:schemeClr val="dk1"/>
                </a:solidFill>
                <a:latin typeface="Roboto"/>
                <a:ea typeface="Roboto"/>
                <a:cs typeface="Roboto"/>
                <a:sym typeface="Roboto"/>
              </a:endParaRPr>
            </a:p>
          </p:txBody>
        </p:sp>
        <p:cxnSp>
          <p:nvCxnSpPr>
            <p:cNvPr id="277" name="Google Shape;277;p33"/>
            <p:cNvCxnSpPr/>
            <p:nvPr/>
          </p:nvCxnSpPr>
          <p:spPr>
            <a:xfrm>
              <a:off x="2180202" y="1695421"/>
              <a:ext cx="718500" cy="741900"/>
            </a:xfrm>
            <a:prstGeom prst="straightConnector1">
              <a:avLst/>
            </a:prstGeom>
            <a:noFill/>
            <a:ln cap="flat" cmpd="sng" w="9525">
              <a:solidFill>
                <a:schemeClr val="dk1"/>
              </a:solidFill>
              <a:prstDash val="solid"/>
              <a:round/>
              <a:headEnd len="sm" w="sm" type="none"/>
              <a:tailEnd len="sm" w="sm" type="none"/>
            </a:ln>
          </p:spPr>
        </p:cxnSp>
        <p:sp>
          <p:nvSpPr>
            <p:cNvPr id="278" name="Google Shape;278;p33"/>
            <p:cNvSpPr/>
            <p:nvPr/>
          </p:nvSpPr>
          <p:spPr>
            <a:xfrm flipH="1">
              <a:off x="1083025" y="2306625"/>
              <a:ext cx="1834800" cy="143400"/>
            </a:xfrm>
            <a:prstGeom prst="parallelogram">
              <a:avLst>
                <a:gd fmla="val 96952"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9" name="Google Shape;279;p33"/>
            <p:cNvSpPr/>
            <p:nvPr/>
          </p:nvSpPr>
          <p:spPr>
            <a:xfrm>
              <a:off x="1083125" y="2460449"/>
              <a:ext cx="1834800" cy="143400"/>
            </a:xfrm>
            <a:prstGeom prst="parallelogram">
              <a:avLst>
                <a:gd fmla="val 96952"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33"/>
          <p:cNvGrpSpPr/>
          <p:nvPr/>
        </p:nvGrpSpPr>
        <p:grpSpPr>
          <a:xfrm>
            <a:off x="6552803" y="1413819"/>
            <a:ext cx="2203348" cy="1349417"/>
            <a:chOff x="1083025" y="1574025"/>
            <a:chExt cx="1834900" cy="1501354"/>
          </a:xfrm>
        </p:grpSpPr>
        <p:sp>
          <p:nvSpPr>
            <p:cNvPr id="281" name="Google Shape;281;p33"/>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dk1"/>
                  </a:solidFill>
                  <a:latin typeface="Roboto"/>
                  <a:ea typeface="Roboto"/>
                  <a:cs typeface="Roboto"/>
                  <a:sym typeface="Roboto"/>
                </a:rPr>
                <a:t>Week 10</a:t>
              </a:r>
              <a:endParaRPr sz="1000">
                <a:solidFill>
                  <a:schemeClr val="dk1"/>
                </a:solidFill>
                <a:latin typeface="Roboto"/>
                <a:ea typeface="Roboto"/>
                <a:cs typeface="Roboto"/>
                <a:sym typeface="Roboto"/>
              </a:endParaRPr>
            </a:p>
          </p:txBody>
        </p:sp>
        <p:sp>
          <p:nvSpPr>
            <p:cNvPr id="282" name="Google Shape;282;p33"/>
            <p:cNvSpPr txBox="1"/>
            <p:nvPr/>
          </p:nvSpPr>
          <p:spPr>
            <a:xfrm>
              <a:off x="1247880" y="2628979"/>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Testing and Debugging</a:t>
              </a:r>
              <a:endParaRPr b="1" sz="1200">
                <a:solidFill>
                  <a:schemeClr val="dk1"/>
                </a:solidFill>
                <a:latin typeface="Roboto"/>
                <a:ea typeface="Roboto"/>
                <a:cs typeface="Roboto"/>
                <a:sym typeface="Roboto"/>
              </a:endParaRPr>
            </a:p>
          </p:txBody>
        </p:sp>
        <p:cxnSp>
          <p:nvCxnSpPr>
            <p:cNvPr id="283" name="Google Shape;283;p33"/>
            <p:cNvCxnSpPr/>
            <p:nvPr/>
          </p:nvCxnSpPr>
          <p:spPr>
            <a:xfrm>
              <a:off x="2180202" y="1695421"/>
              <a:ext cx="718500" cy="741900"/>
            </a:xfrm>
            <a:prstGeom prst="straightConnector1">
              <a:avLst/>
            </a:prstGeom>
            <a:noFill/>
            <a:ln cap="flat" cmpd="sng" w="9525">
              <a:solidFill>
                <a:schemeClr val="dk1"/>
              </a:solidFill>
              <a:prstDash val="solid"/>
              <a:round/>
              <a:headEnd len="sm" w="sm" type="none"/>
              <a:tailEnd len="sm" w="sm" type="none"/>
            </a:ln>
          </p:spPr>
        </p:cxnSp>
        <p:sp>
          <p:nvSpPr>
            <p:cNvPr id="284" name="Google Shape;284;p33"/>
            <p:cNvSpPr/>
            <p:nvPr/>
          </p:nvSpPr>
          <p:spPr>
            <a:xfrm flipH="1">
              <a:off x="1083025" y="2306625"/>
              <a:ext cx="18348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5" name="Google Shape;285;p33"/>
            <p:cNvSpPr/>
            <p:nvPr/>
          </p:nvSpPr>
          <p:spPr>
            <a:xfrm>
              <a:off x="1083125" y="2460449"/>
              <a:ext cx="18348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33"/>
          <p:cNvGrpSpPr/>
          <p:nvPr/>
        </p:nvGrpSpPr>
        <p:grpSpPr>
          <a:xfrm>
            <a:off x="2439998" y="1414468"/>
            <a:ext cx="2203348" cy="1336179"/>
            <a:chOff x="1083025" y="1574025"/>
            <a:chExt cx="1834900" cy="1486626"/>
          </a:xfrm>
        </p:grpSpPr>
        <p:sp>
          <p:nvSpPr>
            <p:cNvPr id="287" name="Google Shape;287;p33"/>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dk1"/>
                  </a:solidFill>
                  <a:latin typeface="Roboto"/>
                  <a:ea typeface="Roboto"/>
                  <a:cs typeface="Roboto"/>
                  <a:sym typeface="Roboto"/>
                </a:rPr>
                <a:t>Week 8</a:t>
              </a:r>
              <a:endParaRPr sz="1000">
                <a:solidFill>
                  <a:schemeClr val="dk1"/>
                </a:solidFill>
                <a:latin typeface="Roboto"/>
                <a:ea typeface="Roboto"/>
                <a:cs typeface="Roboto"/>
                <a:sym typeface="Roboto"/>
              </a:endParaRPr>
            </a:p>
          </p:txBody>
        </p:sp>
        <p:sp>
          <p:nvSpPr>
            <p:cNvPr id="288" name="Google Shape;288;p33"/>
            <p:cNvSpPr txBox="1"/>
            <p:nvPr/>
          </p:nvSpPr>
          <p:spPr>
            <a:xfrm>
              <a:off x="1249379" y="2614251"/>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Layout</a:t>
              </a:r>
              <a:endParaRPr b="1" sz="1200">
                <a:solidFill>
                  <a:schemeClr val="dk1"/>
                </a:solidFill>
                <a:latin typeface="Roboto"/>
                <a:ea typeface="Roboto"/>
                <a:cs typeface="Roboto"/>
                <a:sym typeface="Roboto"/>
              </a:endParaRPr>
            </a:p>
          </p:txBody>
        </p:sp>
        <p:cxnSp>
          <p:nvCxnSpPr>
            <p:cNvPr id="289" name="Google Shape;289;p33"/>
            <p:cNvCxnSpPr/>
            <p:nvPr/>
          </p:nvCxnSpPr>
          <p:spPr>
            <a:xfrm>
              <a:off x="2180202" y="1695421"/>
              <a:ext cx="718500" cy="741900"/>
            </a:xfrm>
            <a:prstGeom prst="straightConnector1">
              <a:avLst/>
            </a:prstGeom>
            <a:noFill/>
            <a:ln cap="flat" cmpd="sng" w="9525">
              <a:solidFill>
                <a:schemeClr val="dk1"/>
              </a:solidFill>
              <a:prstDash val="solid"/>
              <a:round/>
              <a:headEnd len="sm" w="sm" type="none"/>
              <a:tailEnd len="sm" w="sm" type="none"/>
            </a:ln>
          </p:spPr>
        </p:cxnSp>
        <p:sp>
          <p:nvSpPr>
            <p:cNvPr id="290" name="Google Shape;290;p33"/>
            <p:cNvSpPr/>
            <p:nvPr/>
          </p:nvSpPr>
          <p:spPr>
            <a:xfrm>
              <a:off x="1083125" y="2460449"/>
              <a:ext cx="1834800" cy="143400"/>
            </a:xfrm>
            <a:prstGeom prst="parallelogram">
              <a:avLst>
                <a:gd fmla="val 96952"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flipH="1">
              <a:off x="1083025" y="2306625"/>
              <a:ext cx="1834800" cy="143400"/>
            </a:xfrm>
            <a:prstGeom prst="parallelogram">
              <a:avLst>
                <a:gd fmla="val 96952"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pic>
        <p:nvPicPr>
          <p:cNvPr id="292" name="Google Shape;292;p33"/>
          <p:cNvPicPr preferRelativeResize="0"/>
          <p:nvPr/>
        </p:nvPicPr>
        <p:blipFill rotWithShape="1">
          <a:blip r:embed="rId3">
            <a:alphaModFix/>
          </a:blip>
          <a:srcRect b="4445" l="0" r="2334" t="3329"/>
          <a:stretch/>
        </p:blipFill>
        <p:spPr>
          <a:xfrm>
            <a:off x="2591275" y="3138875"/>
            <a:ext cx="2543700" cy="1256400"/>
          </a:xfrm>
          <a:prstGeom prst="roundRect">
            <a:avLst>
              <a:gd fmla="val 16667" name="adj"/>
            </a:avLst>
          </a:prstGeom>
          <a:noFill/>
          <a:ln>
            <a:noFill/>
          </a:ln>
        </p:spPr>
      </p:pic>
      <p:pic>
        <p:nvPicPr>
          <p:cNvPr id="293" name="Google Shape;293;p33"/>
          <p:cNvPicPr preferRelativeResize="0"/>
          <p:nvPr/>
        </p:nvPicPr>
        <p:blipFill>
          <a:blip r:embed="rId4">
            <a:alphaModFix/>
          </a:blip>
          <a:stretch>
            <a:fillRect/>
          </a:stretch>
        </p:blipFill>
        <p:spPr>
          <a:xfrm>
            <a:off x="148225" y="3093600"/>
            <a:ext cx="2389800" cy="1256400"/>
          </a:xfrm>
          <a:prstGeom prst="roundRect">
            <a:avLst>
              <a:gd fmla="val 16667" name="adj"/>
            </a:avLst>
          </a:prstGeom>
          <a:noFill/>
          <a:ln>
            <a:noFill/>
          </a:ln>
        </p:spPr>
      </p:pic>
      <p:sp>
        <p:nvSpPr>
          <p:cNvPr id="294" name="Google Shape;294;p33"/>
          <p:cNvSpPr txBox="1"/>
          <p:nvPr/>
        </p:nvSpPr>
        <p:spPr>
          <a:xfrm>
            <a:off x="148225" y="4350000"/>
            <a:ext cx="23898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Figure 19. Image of protoboard and discrete components [10].</a:t>
            </a:r>
            <a:endParaRPr sz="1000">
              <a:solidFill>
                <a:schemeClr val="dk1"/>
              </a:solidFill>
              <a:latin typeface="Roboto"/>
              <a:ea typeface="Roboto"/>
              <a:cs typeface="Roboto"/>
              <a:sym typeface="Roboto"/>
            </a:endParaRPr>
          </a:p>
        </p:txBody>
      </p:sp>
      <p:sp>
        <p:nvSpPr>
          <p:cNvPr id="295" name="Google Shape;295;p33"/>
          <p:cNvSpPr txBox="1"/>
          <p:nvPr/>
        </p:nvSpPr>
        <p:spPr>
          <a:xfrm>
            <a:off x="2697075" y="4395275"/>
            <a:ext cx="201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Figure 20. Layout of a Print Circuit Board  on altium [11].</a:t>
            </a:r>
            <a:endParaRPr/>
          </a:p>
        </p:txBody>
      </p:sp>
      <p:pic>
        <p:nvPicPr>
          <p:cNvPr id="296" name="Google Shape;296;p33"/>
          <p:cNvPicPr preferRelativeResize="0"/>
          <p:nvPr/>
        </p:nvPicPr>
        <p:blipFill rotWithShape="1">
          <a:blip r:embed="rId5">
            <a:alphaModFix/>
          </a:blip>
          <a:srcRect b="29576" l="40803" r="36608" t="11328"/>
          <a:stretch/>
        </p:blipFill>
        <p:spPr>
          <a:xfrm>
            <a:off x="5188225" y="2874600"/>
            <a:ext cx="1295400" cy="1694400"/>
          </a:xfrm>
          <a:prstGeom prst="roundRect">
            <a:avLst>
              <a:gd fmla="val 16667" name="adj"/>
            </a:avLst>
          </a:prstGeom>
          <a:noFill/>
          <a:ln>
            <a:noFill/>
          </a:ln>
        </p:spPr>
      </p:pic>
      <p:pic>
        <p:nvPicPr>
          <p:cNvPr id="297" name="Google Shape;297;p33"/>
          <p:cNvPicPr preferRelativeResize="0"/>
          <p:nvPr/>
        </p:nvPicPr>
        <p:blipFill>
          <a:blip r:embed="rId6">
            <a:alphaModFix/>
          </a:blip>
          <a:stretch>
            <a:fillRect/>
          </a:stretch>
        </p:blipFill>
        <p:spPr>
          <a:xfrm>
            <a:off x="6552800" y="2924074"/>
            <a:ext cx="2454300" cy="1529700"/>
          </a:xfrm>
          <a:prstGeom prst="roundRect">
            <a:avLst>
              <a:gd fmla="val 16667" name="adj"/>
            </a:avLst>
          </a:prstGeom>
          <a:noFill/>
          <a:ln>
            <a:noFill/>
          </a:ln>
        </p:spPr>
      </p:pic>
      <p:sp>
        <p:nvSpPr>
          <p:cNvPr id="298" name="Google Shape;298;p33"/>
          <p:cNvSpPr txBox="1"/>
          <p:nvPr/>
        </p:nvSpPr>
        <p:spPr>
          <a:xfrm>
            <a:off x="6483625" y="4458500"/>
            <a:ext cx="27606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Figure 22. Image of test points on a Printed Circuit Board [13].</a:t>
            </a:r>
            <a:endParaRPr sz="1000">
              <a:solidFill>
                <a:schemeClr val="dk1"/>
              </a:solidFill>
              <a:latin typeface="Roboto"/>
              <a:ea typeface="Roboto"/>
              <a:cs typeface="Roboto"/>
              <a:sym typeface="Roboto"/>
            </a:endParaRPr>
          </a:p>
        </p:txBody>
      </p:sp>
      <p:sp>
        <p:nvSpPr>
          <p:cNvPr id="299" name="Google Shape;299;p33"/>
          <p:cNvSpPr txBox="1"/>
          <p:nvPr/>
        </p:nvSpPr>
        <p:spPr>
          <a:xfrm>
            <a:off x="5003125" y="4555250"/>
            <a:ext cx="166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Figure 21. Testing procedure [12].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7. Q &amp; 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8. References</a:t>
            </a:r>
            <a:endParaRPr/>
          </a:p>
        </p:txBody>
      </p:sp>
      <p:sp>
        <p:nvSpPr>
          <p:cNvPr id="310" name="Google Shape;310;p35"/>
          <p:cNvSpPr txBox="1"/>
          <p:nvPr>
            <p:ph idx="1" type="body"/>
          </p:nvPr>
        </p:nvSpPr>
        <p:spPr>
          <a:xfrm>
            <a:off x="387900" y="1204074"/>
            <a:ext cx="8368200" cy="307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[1]“Spectrum,” Encyclopædia Britannica, https://www.britannica.com/science/spectrum (accessed Feb. 27, 2024).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[2] F. Talebi, “An introduction to I/Q signals,” Short &amp; Medium Range Radars for Training and Civil Aviation, https://www.skyradar.com/blog/an-introduction-to-i/q-signals (accessed Feb. 25, 2024).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[3] A. L., “Active filters: 2nd order Tschebychev Bandpass,” MisCircuitos.com, https://miscircuitos.com/active-filters-2nd-order-tschebychev-bandpass/ (accessed Feb. 25, 2024).</a:t>
            </a:r>
            <a:endParaRPr sz="1200"/>
          </a:p>
          <a:p>
            <a:pPr indent="0" lvl="0" marL="0" rtl="0" algn="l">
              <a:lnSpc>
                <a:spcPct val="100000"/>
              </a:lnSpc>
              <a:spcBef>
                <a:spcPts val="0"/>
              </a:spcBef>
              <a:spcAft>
                <a:spcPts val="0"/>
              </a:spcAft>
              <a:buNone/>
            </a:pPr>
            <a:r>
              <a:rPr lang="en" sz="1200"/>
              <a:t> </a:t>
            </a:r>
            <a:endParaRPr sz="1200"/>
          </a:p>
          <a:p>
            <a:pPr indent="0" lvl="0" marL="0" rtl="0" algn="l">
              <a:lnSpc>
                <a:spcPct val="100000"/>
              </a:lnSpc>
              <a:spcBef>
                <a:spcPts val="0"/>
              </a:spcBef>
              <a:spcAft>
                <a:spcPts val="0"/>
              </a:spcAft>
              <a:buNone/>
            </a:pPr>
            <a:r>
              <a:rPr lang="en" sz="1200"/>
              <a:t>[4] “Schottky diode characteristics and applications,” Wolfspeed, https://www.wolfspeed.com/knowledge-center/article/schottky-diode-characteristics-and-applications/ (accessed Feb. 25, 2024).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[5]“Double balanced mixer theory,” David S. Ricketts, https://rickettslab.org/bits2waves/design/mixer-discrete/mixer-discrete-theory/ (accessed Feb. 27, 2024).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[6] Conventional double-balanced Gilbert-cell mixer. | download ..., https://www.researchgate.net/figure/Conventional-double-balanced-Gilbert-cell-mixer_fig1_276348124 (accessed Feb. 27, 2024).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spcBef>
                <a:spcPts val="0"/>
              </a:spcBef>
              <a:spcAft>
                <a:spcPts val="1200"/>
              </a:spcAft>
              <a:buNone/>
            </a:pPr>
            <a:r>
              <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8. </a:t>
            </a:r>
            <a:r>
              <a:rPr lang="en"/>
              <a:t>References</a:t>
            </a:r>
            <a:endParaRPr/>
          </a:p>
        </p:txBody>
      </p:sp>
      <p:sp>
        <p:nvSpPr>
          <p:cNvPr id="316" name="Google Shape;316;p3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12700" lvl="0" marL="355600" rtl="0" algn="l">
              <a:spcBef>
                <a:spcPts val="1200"/>
              </a:spcBef>
              <a:spcAft>
                <a:spcPts val="0"/>
              </a:spcAft>
              <a:buNone/>
            </a:pPr>
            <a:r>
              <a:rPr lang="en" sz="1200"/>
              <a:t>[7] Chebyshev PI LC low pass filter calculator, http://www.calculatoredge.com/electronics/ch%20pi%20low%20pass.htm (accessed Feb. 27, 2024).</a:t>
            </a:r>
            <a:endParaRPr sz="1200"/>
          </a:p>
          <a:p>
            <a:pPr indent="-12700" lvl="0" marL="355600" rtl="0" algn="l">
              <a:spcBef>
                <a:spcPts val="1200"/>
              </a:spcBef>
              <a:spcAft>
                <a:spcPts val="0"/>
              </a:spcAft>
              <a:buNone/>
            </a:pPr>
            <a:r>
              <a:rPr lang="en" sz="1200"/>
              <a:t>[8] G. Hunter and Geoffrey HunterDude making stuff. Twitter GitHubkofiwidget2.init(“Support Me on Ko-fi,” “Sallen-key filters,” mbedded.ninja, https://blog.mbedded.ninja/electronics/circuit-design/analogue-filters/sallen-key-filters/ (accessed Feb. 27, 2024).</a:t>
            </a:r>
            <a:endParaRPr sz="1200">
              <a:solidFill>
                <a:srgbClr val="000000"/>
              </a:solidFill>
              <a:latin typeface="Arial"/>
              <a:ea typeface="Arial"/>
              <a:cs typeface="Arial"/>
              <a:sym typeface="Arial"/>
            </a:endParaRPr>
          </a:p>
          <a:p>
            <a:pPr indent="-12700" lvl="0" marL="355600" rtl="0" algn="l">
              <a:spcBef>
                <a:spcPts val="1200"/>
              </a:spcBef>
              <a:spcAft>
                <a:spcPts val="0"/>
              </a:spcAft>
              <a:buNone/>
            </a:pPr>
            <a:r>
              <a:rPr lang="en" sz="1200"/>
              <a:t>[9] “What is the difference between diode and transistor?,” ELECTRICAL TECHNOLOGY, https://www.electricaltechnology.org/2021/04/difference-diode-transistor.html (accessed Feb. 27, 2024). </a:t>
            </a:r>
            <a:endParaRPr sz="1200"/>
          </a:p>
          <a:p>
            <a:pPr indent="-12700" lvl="0" marL="355600" rtl="0" algn="l">
              <a:lnSpc>
                <a:spcPct val="95000"/>
              </a:lnSpc>
              <a:spcBef>
                <a:spcPts val="1200"/>
              </a:spcBef>
              <a:spcAft>
                <a:spcPts val="0"/>
              </a:spcAft>
              <a:buClr>
                <a:srgbClr val="000000"/>
              </a:buClr>
              <a:buSzPts val="1018"/>
              <a:buFont typeface="Arial"/>
              <a:buNone/>
            </a:pPr>
            <a:r>
              <a:rPr lang="en" sz="1200"/>
              <a:t>[10] “Radio components lie on model payment stock photo 1062465068,” Shutterstock, https://www.shutterstock.com/image-photo/radio-components-lie-on-model-payment-1062465068 (accessed Feb. 25, 2024). </a:t>
            </a:r>
            <a:endParaRPr sz="1200"/>
          </a:p>
          <a:p>
            <a:pPr indent="-12700" lvl="0" marL="355600" rtl="0" algn="l">
              <a:lnSpc>
                <a:spcPct val="95000"/>
              </a:lnSpc>
              <a:spcBef>
                <a:spcPts val="1200"/>
              </a:spcBef>
              <a:spcAft>
                <a:spcPts val="0"/>
              </a:spcAft>
              <a:buClr>
                <a:srgbClr val="000000"/>
              </a:buClr>
              <a:buSzPts val="1018"/>
              <a:buFont typeface="Arial"/>
              <a:buNone/>
            </a:pPr>
            <a:r>
              <a:rPr lang="en" sz="1200"/>
              <a:t>[11] “Learn how to design PCBS with the best PCB layout tutorials,” Altium, https://resources.altium.com/p/pcb-layout-tutorial (accessed Feb. 27, 2024). </a:t>
            </a:r>
            <a:endParaRPr sz="1200"/>
          </a:p>
          <a:p>
            <a:pPr indent="-12700" lvl="0" marL="355600" rtl="0" algn="l">
              <a:spcBef>
                <a:spcPts val="1200"/>
              </a:spcBef>
              <a:spcAft>
                <a:spcPts val="0"/>
              </a:spcAft>
              <a:buNone/>
            </a:pPr>
            <a:r>
              <a:t/>
            </a:r>
            <a:endParaRPr sz="1200"/>
          </a:p>
          <a:p>
            <a:pPr indent="-12700" lvl="0" marL="355600" rtl="0" algn="l">
              <a:spcBef>
                <a:spcPts val="1200"/>
              </a:spcBef>
              <a:spcAft>
                <a:spcPts val="0"/>
              </a:spcAft>
              <a:buNone/>
            </a:pPr>
            <a:r>
              <a:t/>
            </a:r>
            <a:endParaRPr sz="1200">
              <a:solidFill>
                <a:srgbClr val="000000"/>
              </a:solidFill>
              <a:latin typeface="Arial"/>
              <a:ea typeface="Arial"/>
              <a:cs typeface="Arial"/>
              <a:sym typeface="Arial"/>
            </a:endParaRPr>
          </a:p>
          <a:p>
            <a:pPr indent="-12700" lvl="0" marL="355600" rtl="0" algn="l">
              <a:spcBef>
                <a:spcPts val="1200"/>
              </a:spcBef>
              <a:spcAft>
                <a:spcPts val="0"/>
              </a:spcAft>
              <a:buNone/>
            </a:pPr>
            <a:r>
              <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spcBef>
                <a:spcPts val="0"/>
              </a:spcBef>
              <a:spcAft>
                <a:spcPts val="1200"/>
              </a:spcAft>
              <a:buNone/>
            </a:pPr>
            <a:r>
              <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8. References</a:t>
            </a:r>
            <a:endParaRPr/>
          </a:p>
        </p:txBody>
      </p:sp>
      <p:sp>
        <p:nvSpPr>
          <p:cNvPr id="322" name="Google Shape;322;p3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12700" lvl="0" marL="355600" rtl="0" algn="l">
              <a:lnSpc>
                <a:spcPct val="95000"/>
              </a:lnSpc>
              <a:spcBef>
                <a:spcPts val="1200"/>
              </a:spcBef>
              <a:spcAft>
                <a:spcPts val="0"/>
              </a:spcAft>
              <a:buSzPts val="1018"/>
              <a:buNone/>
            </a:pPr>
            <a:r>
              <a:rPr lang="en" sz="1200"/>
              <a:t>[12] C. Hall, “Test of details: Substantive audit procedure,” CPA Hall Talk, https://cpahalltalk.com/test-of-details/ (accessed Feb. 27, 2024). </a:t>
            </a:r>
            <a:endParaRPr sz="1200"/>
          </a:p>
          <a:p>
            <a:pPr indent="-12700" lvl="0" marL="355600" rtl="0" algn="l">
              <a:lnSpc>
                <a:spcPct val="95000"/>
              </a:lnSpc>
              <a:spcBef>
                <a:spcPts val="1200"/>
              </a:spcBef>
              <a:spcAft>
                <a:spcPts val="0"/>
              </a:spcAft>
              <a:buSzPts val="1018"/>
              <a:buNone/>
            </a:pPr>
            <a:r>
              <a:rPr lang="en" sz="1200"/>
              <a:t>[13]  Chris, “What is a PCB test point and why is it important?,” Jamindo PCBA, https://jamindopcba.com/pcb-test-point/ (accessed Feb. 25, 2024).</a:t>
            </a:r>
            <a:endParaRPr sz="1200"/>
          </a:p>
          <a:p>
            <a:pPr indent="0" lvl="0" marL="342900" rtl="0" algn="l">
              <a:lnSpc>
                <a:spcPct val="95000"/>
              </a:lnSpc>
              <a:spcBef>
                <a:spcPts val="1200"/>
              </a:spcBef>
              <a:spcAft>
                <a:spcPts val="0"/>
              </a:spcAft>
              <a:buSzPts val="1018"/>
              <a:buNone/>
            </a:pPr>
            <a:r>
              <a:rPr lang="en" sz="1200"/>
              <a:t>[14] S. Mehta, X. J. Li, and M. Donelli, “Recent advancement in the design of Mixers for software‐defined radios,” </a:t>
            </a:r>
            <a:r>
              <a:rPr i="1" lang="en" sz="1200"/>
              <a:t>International Journal of RF and Microwave Computer-Aided Engineering</a:t>
            </a:r>
            <a:r>
              <a:rPr lang="en" sz="1200"/>
              <a:t>, vol. 32, no. 2, Nov. 2021. doi:10.1002/mmce.22963 </a:t>
            </a:r>
            <a:endParaRPr sz="1200"/>
          </a:p>
          <a:p>
            <a:pPr indent="0" lvl="0" marL="342900" rtl="0" algn="l">
              <a:lnSpc>
                <a:spcPct val="95000"/>
              </a:lnSpc>
              <a:spcBef>
                <a:spcPts val="1200"/>
              </a:spcBef>
              <a:spcAft>
                <a:spcPts val="0"/>
              </a:spcAft>
              <a:buSzPts val="1018"/>
              <a:buNone/>
            </a:pPr>
            <a:r>
              <a:rPr lang="en" sz="1200"/>
              <a:t>[15] A. S. Sanchita Sarkar, “Different types of noise in RF devices,” Rahsoft, https://rahsoft.com/2021/05/10/different-types-of-noise-in-rf-devices/#:~:text=Noise%20in%20Resistor%3A%20The%20kind,moving%20randomly%20and%20produces%20noise. (accessed Feb. 27, 2024). </a:t>
            </a:r>
            <a:endParaRPr sz="1200"/>
          </a:p>
          <a:p>
            <a:pPr indent="0" lvl="0" marL="342900" rtl="0" algn="l">
              <a:lnSpc>
                <a:spcPct val="95000"/>
              </a:lnSpc>
              <a:spcBef>
                <a:spcPts val="1200"/>
              </a:spcBef>
              <a:spcAft>
                <a:spcPts val="0"/>
              </a:spcAft>
              <a:buSzPts val="1018"/>
              <a:buNone/>
            </a:pPr>
            <a:r>
              <a:rPr lang="en" sz="1200"/>
              <a:t>[16] [1] A. Kejariwal and M. Daoudi, “Signal Processing: Filtering out the noise,” RSS, https://www.catchpoint.com/blog/signal-vs-noise (accessed Feb. 27, 2024). </a:t>
            </a:r>
            <a:endParaRPr sz="1200"/>
          </a:p>
          <a:p>
            <a:pPr indent="0" lvl="0" marL="0" rtl="0" algn="l">
              <a:lnSpc>
                <a:spcPct val="95000"/>
              </a:lnSpc>
              <a:spcBef>
                <a:spcPts val="1200"/>
              </a:spcBef>
              <a:spcAft>
                <a:spcPts val="0"/>
              </a:spcAft>
              <a:buSzPts val="1018"/>
              <a:buNone/>
            </a:pPr>
            <a:r>
              <a:t/>
            </a:r>
            <a:endParaRPr sz="1200"/>
          </a:p>
          <a:p>
            <a:pPr indent="0" lvl="0" marL="342900" rtl="0" algn="l">
              <a:lnSpc>
                <a:spcPct val="95000"/>
              </a:lnSpc>
              <a:spcBef>
                <a:spcPts val="1200"/>
              </a:spcBef>
              <a:spcAft>
                <a:spcPts val="1200"/>
              </a:spcAft>
              <a:buSzPts val="1018"/>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87900" y="327900"/>
            <a:ext cx="8368200" cy="686100"/>
          </a:xfrm>
          <a:prstGeom prst="rect">
            <a:avLst/>
          </a:prstGeom>
        </p:spPr>
        <p:txBody>
          <a:bodyPr anchorCtr="0" anchor="b" bIns="91425" lIns="91425" spcFirstLastPara="1" rIns="91425" wrap="square" tIns="91425">
            <a:normAutofit/>
          </a:bodyPr>
          <a:lstStyle/>
          <a:p>
            <a:pPr indent="-419100" lvl="0" marL="457200" rtl="0" algn="l">
              <a:spcBef>
                <a:spcPts val="0"/>
              </a:spcBef>
              <a:spcAft>
                <a:spcPts val="0"/>
              </a:spcAft>
              <a:buSzPts val="3000"/>
              <a:buAutoNum type="arabicPeriod"/>
            </a:pPr>
            <a:r>
              <a:rPr lang="en"/>
              <a:t>Subsystem</a:t>
            </a:r>
            <a:r>
              <a:rPr lang="en"/>
              <a:t> A’s Role:</a:t>
            </a:r>
            <a:endParaRPr/>
          </a:p>
        </p:txBody>
      </p:sp>
      <p:pic>
        <p:nvPicPr>
          <p:cNvPr id="85" name="Google Shape;85;p15"/>
          <p:cNvPicPr preferRelativeResize="0"/>
          <p:nvPr/>
        </p:nvPicPr>
        <p:blipFill>
          <a:blip r:embed="rId3">
            <a:alphaModFix/>
          </a:blip>
          <a:stretch>
            <a:fillRect/>
          </a:stretch>
        </p:blipFill>
        <p:spPr>
          <a:xfrm>
            <a:off x="5230750" y="2816800"/>
            <a:ext cx="3603448" cy="1772500"/>
          </a:xfrm>
          <a:prstGeom prst="rect">
            <a:avLst/>
          </a:prstGeom>
          <a:noFill/>
          <a:ln>
            <a:noFill/>
          </a:ln>
        </p:spPr>
      </p:pic>
      <p:cxnSp>
        <p:nvCxnSpPr>
          <p:cNvPr id="86" name="Google Shape;86;p15"/>
          <p:cNvCxnSpPr>
            <a:stCxn id="87" idx="3"/>
            <a:endCxn id="85" idx="0"/>
          </p:cNvCxnSpPr>
          <p:nvPr/>
        </p:nvCxnSpPr>
        <p:spPr>
          <a:xfrm>
            <a:off x="5126900" y="2337113"/>
            <a:ext cx="1905600" cy="479700"/>
          </a:xfrm>
          <a:prstGeom prst="curvedConnector2">
            <a:avLst/>
          </a:prstGeom>
          <a:noFill/>
          <a:ln cap="flat" cmpd="sng" w="38100">
            <a:solidFill>
              <a:srgbClr val="FFFFFF"/>
            </a:solidFill>
            <a:prstDash val="solid"/>
            <a:round/>
            <a:headEnd len="med" w="med" type="none"/>
            <a:tailEnd len="med" w="med" type="stealth"/>
          </a:ln>
        </p:spPr>
      </p:cxnSp>
      <p:sp>
        <p:nvSpPr>
          <p:cNvPr id="88" name="Google Shape;88;p15"/>
          <p:cNvSpPr txBox="1"/>
          <p:nvPr/>
        </p:nvSpPr>
        <p:spPr>
          <a:xfrm>
            <a:off x="271475" y="3295450"/>
            <a:ext cx="3935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Figure 1. The radio frequency spectrum</a:t>
            </a:r>
            <a:r>
              <a:rPr lang="en" sz="1200">
                <a:solidFill>
                  <a:schemeClr val="dk1"/>
                </a:solidFill>
                <a:latin typeface="Roboto"/>
                <a:ea typeface="Roboto"/>
                <a:cs typeface="Roboto"/>
                <a:sym typeface="Roboto"/>
              </a:rPr>
              <a:t> [1]</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89" name="Google Shape;89;p15"/>
          <p:cNvSpPr txBox="1"/>
          <p:nvPr/>
        </p:nvSpPr>
        <p:spPr>
          <a:xfrm>
            <a:off x="5230750" y="4589300"/>
            <a:ext cx="34956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Figure 2. IQ representation of a signal</a:t>
            </a:r>
            <a:r>
              <a:rPr lang="en" sz="1200">
                <a:solidFill>
                  <a:schemeClr val="dk1"/>
                </a:solidFill>
                <a:latin typeface="Roboto"/>
                <a:ea typeface="Roboto"/>
                <a:cs typeface="Roboto"/>
                <a:sym typeface="Roboto"/>
              </a:rPr>
              <a:t> [2]</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p:txBody>
      </p:sp>
      <p:pic>
        <p:nvPicPr>
          <p:cNvPr id="87" name="Google Shape;87;p15"/>
          <p:cNvPicPr preferRelativeResize="0"/>
          <p:nvPr/>
        </p:nvPicPr>
        <p:blipFill rotWithShape="1">
          <a:blip r:embed="rId4">
            <a:alphaModFix/>
          </a:blip>
          <a:srcRect b="5581" l="4822" r="3660" t="2311"/>
          <a:stretch/>
        </p:blipFill>
        <p:spPr>
          <a:xfrm>
            <a:off x="339150" y="1378775"/>
            <a:ext cx="4787750" cy="1916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 Design Approach</a:t>
            </a:r>
            <a:endParaRPr/>
          </a:p>
        </p:txBody>
      </p:sp>
      <p:sp>
        <p:nvSpPr>
          <p:cNvPr id="95" name="Google Shape;95;p16"/>
          <p:cNvSpPr/>
          <p:nvPr/>
        </p:nvSpPr>
        <p:spPr>
          <a:xfrm>
            <a:off x="2014300" y="1811300"/>
            <a:ext cx="4902900" cy="2420400"/>
          </a:xfrm>
          <a:prstGeom prst="bevel">
            <a:avLst>
              <a:gd fmla="val 12500"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Roboto Slab"/>
                <a:ea typeface="Roboto Slab"/>
                <a:cs typeface="Roboto Slab"/>
                <a:sym typeface="Roboto Slab"/>
              </a:rPr>
              <a:t>“Simplicity is the key to brilliance.”</a:t>
            </a:r>
            <a:endParaRPr sz="2800">
              <a:solidFill>
                <a:schemeClr val="dk1"/>
              </a:solidFill>
              <a:latin typeface="Roboto Slab"/>
              <a:ea typeface="Roboto Slab"/>
              <a:cs typeface="Roboto Slab"/>
              <a:sym typeface="Roboto Slab"/>
            </a:endParaRPr>
          </a:p>
          <a:p>
            <a:pPr indent="0" lvl="0" marL="0" rtl="0" algn="ctr">
              <a:spcBef>
                <a:spcPts val="0"/>
              </a:spcBef>
              <a:spcAft>
                <a:spcPts val="0"/>
              </a:spcAft>
              <a:buNone/>
            </a:pPr>
            <a:r>
              <a:rPr lang="en" sz="2800">
                <a:solidFill>
                  <a:schemeClr val="dk1"/>
                </a:solidFill>
                <a:latin typeface="Roboto Slab"/>
                <a:ea typeface="Roboto Slab"/>
                <a:cs typeface="Roboto Slab"/>
                <a:sym typeface="Roboto Slab"/>
              </a:rPr>
              <a:t>-Bruce Lee</a:t>
            </a:r>
            <a:endParaRPr sz="2800">
              <a:solidFill>
                <a:schemeClr val="dk1"/>
              </a:solidFill>
              <a:latin typeface="Roboto Slab"/>
              <a:ea typeface="Roboto Slab"/>
              <a:cs typeface="Roboto Slab"/>
              <a:sym typeface="Roboto Sla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6827" l="0" r="0" t="13876"/>
          <a:stretch/>
        </p:blipFill>
        <p:spPr>
          <a:xfrm>
            <a:off x="550050" y="131400"/>
            <a:ext cx="8089500" cy="4811100"/>
          </a:xfrm>
          <a:prstGeom prst="roundRect">
            <a:avLst>
              <a:gd fmla="val 16667" name="adj"/>
            </a:avLst>
          </a:prstGeom>
          <a:noFill/>
          <a:ln>
            <a:noFill/>
          </a:ln>
        </p:spPr>
      </p:pic>
      <p:sp>
        <p:nvSpPr>
          <p:cNvPr id="101" name="Google Shape;101;p17"/>
          <p:cNvSpPr txBox="1"/>
          <p:nvPr/>
        </p:nvSpPr>
        <p:spPr>
          <a:xfrm>
            <a:off x="667500" y="4075675"/>
            <a:ext cx="27216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IF - Intermediate Frequency </a:t>
            </a:r>
            <a:endParaRPr>
              <a:latin typeface="Roboto"/>
              <a:ea typeface="Roboto"/>
              <a:cs typeface="Roboto"/>
              <a:sym typeface="Roboto"/>
            </a:endParaRPr>
          </a:p>
        </p:txBody>
      </p:sp>
      <p:sp>
        <p:nvSpPr>
          <p:cNvPr id="102" name="Google Shape;102;p17"/>
          <p:cNvSpPr txBox="1"/>
          <p:nvPr/>
        </p:nvSpPr>
        <p:spPr>
          <a:xfrm>
            <a:off x="667500" y="4412525"/>
            <a:ext cx="27216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RX</a:t>
            </a:r>
            <a:r>
              <a:rPr lang="en">
                <a:latin typeface="Roboto"/>
                <a:ea typeface="Roboto"/>
                <a:cs typeface="Roboto"/>
                <a:sym typeface="Roboto"/>
              </a:rPr>
              <a:t> - </a:t>
            </a:r>
            <a:r>
              <a:rPr lang="en">
                <a:latin typeface="Roboto"/>
                <a:ea typeface="Roboto"/>
                <a:cs typeface="Roboto"/>
                <a:sym typeface="Roboto"/>
              </a:rPr>
              <a:t>Receiver</a:t>
            </a:r>
            <a:r>
              <a:rPr lang="en">
                <a:latin typeface="Roboto"/>
                <a:ea typeface="Roboto"/>
                <a:cs typeface="Roboto"/>
                <a:sym typeface="Roboto"/>
              </a:rPr>
              <a:t> Signal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4. Subcomponents </a:t>
            </a:r>
            <a:endParaRPr/>
          </a:p>
          <a:p>
            <a:pPr indent="0" lvl="0" marL="0" rtl="0" algn="ctr">
              <a:spcBef>
                <a:spcPts val="0"/>
              </a:spcBef>
              <a:spcAft>
                <a:spcPts val="0"/>
              </a:spcAft>
              <a:buNone/>
            </a:pPr>
            <a:r>
              <a:rPr lang="en"/>
              <a:t>of Design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288050" y="825525"/>
            <a:ext cx="4045200" cy="150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 </a:t>
            </a:r>
            <a:r>
              <a:rPr lang="en"/>
              <a:t>Bandpass Filter V1</a:t>
            </a:r>
            <a:endParaRPr/>
          </a:p>
        </p:txBody>
      </p:sp>
      <p:sp>
        <p:nvSpPr>
          <p:cNvPr id="113" name="Google Shape;113;p19"/>
          <p:cNvSpPr txBox="1"/>
          <p:nvPr>
            <p:ph idx="2" type="body"/>
          </p:nvPr>
        </p:nvSpPr>
        <p:spPr>
          <a:xfrm>
            <a:off x="4888500" y="724200"/>
            <a:ext cx="3939000" cy="609600"/>
          </a:xfrm>
          <a:prstGeom prst="rect">
            <a:avLst/>
          </a:prstGeom>
        </p:spPr>
        <p:txBody>
          <a:bodyPr anchorCtr="0" anchor="ctr" bIns="91425" lIns="91425" spcFirstLastPara="1" rIns="91425" wrap="square" tIns="91425">
            <a:normAutofit lnSpcReduction="20000"/>
          </a:bodyPr>
          <a:lstStyle/>
          <a:p>
            <a:pPr indent="0" lvl="0" marL="0" rtl="0" algn="l">
              <a:lnSpc>
                <a:spcPct val="95000"/>
              </a:lnSpc>
              <a:spcBef>
                <a:spcPts val="0"/>
              </a:spcBef>
              <a:spcAft>
                <a:spcPts val="1200"/>
              </a:spcAft>
              <a:buNone/>
            </a:pPr>
            <a:r>
              <a:rPr lang="en"/>
              <a:t>Initial Idea: Active 5th order Chebyshev Bandpass Filter</a:t>
            </a:r>
            <a:endParaRPr/>
          </a:p>
        </p:txBody>
      </p:sp>
      <p:pic>
        <p:nvPicPr>
          <p:cNvPr id="114" name="Google Shape;114;p19"/>
          <p:cNvPicPr preferRelativeResize="0"/>
          <p:nvPr/>
        </p:nvPicPr>
        <p:blipFill rotWithShape="1">
          <a:blip r:embed="rId3">
            <a:alphaModFix/>
          </a:blip>
          <a:srcRect b="0" l="4822" r="9976" t="3558"/>
          <a:stretch/>
        </p:blipFill>
        <p:spPr>
          <a:xfrm>
            <a:off x="4665300" y="1486800"/>
            <a:ext cx="4385400" cy="2169900"/>
          </a:xfrm>
          <a:prstGeom prst="roundRect">
            <a:avLst>
              <a:gd fmla="val 16667" name="adj"/>
            </a:avLst>
          </a:prstGeom>
          <a:noFill/>
          <a:ln>
            <a:noFill/>
          </a:ln>
        </p:spPr>
      </p:pic>
      <p:sp>
        <p:nvSpPr>
          <p:cNvPr id="115" name="Google Shape;115;p19"/>
          <p:cNvSpPr txBox="1"/>
          <p:nvPr>
            <p:ph idx="1" type="subTitle"/>
          </p:nvPr>
        </p:nvSpPr>
        <p:spPr>
          <a:xfrm>
            <a:off x="4835400" y="3656700"/>
            <a:ext cx="4167300" cy="609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440"/>
              <a:buNone/>
            </a:pPr>
            <a:r>
              <a:rPr lang="en" sz="1220">
                <a:solidFill>
                  <a:schemeClr val="dk1"/>
                </a:solidFill>
              </a:rPr>
              <a:t>Figure 3. Active 2nd order Chebyshev Bandpass Filter [3].</a:t>
            </a:r>
            <a:endParaRPr sz="1220">
              <a:solidFill>
                <a:schemeClr val="dk1"/>
              </a:solidFill>
            </a:endParaRPr>
          </a:p>
        </p:txBody>
      </p:sp>
      <p:sp>
        <p:nvSpPr>
          <p:cNvPr id="116" name="Google Shape;116;p19"/>
          <p:cNvSpPr txBox="1"/>
          <p:nvPr/>
        </p:nvSpPr>
        <p:spPr>
          <a:xfrm>
            <a:off x="288050" y="2487900"/>
            <a:ext cx="3012000" cy="1778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Signal Distortion [15].</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Expensive Components</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14 Components</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Ripple in the pass band</a:t>
            </a:r>
            <a:endParaRPr sz="1800">
              <a:solidFill>
                <a:schemeClr val="dk1"/>
              </a:solidFill>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 </a:t>
            </a:r>
            <a:r>
              <a:rPr lang="en"/>
              <a:t>Bandpass Filter V2 </a:t>
            </a:r>
            <a:endParaRPr/>
          </a:p>
        </p:txBody>
      </p:sp>
      <p:sp>
        <p:nvSpPr>
          <p:cNvPr id="122" name="Google Shape;122;p20"/>
          <p:cNvSpPr txBox="1"/>
          <p:nvPr>
            <p:ph idx="2" type="body"/>
          </p:nvPr>
        </p:nvSpPr>
        <p:spPr>
          <a:xfrm>
            <a:off x="4913100" y="227900"/>
            <a:ext cx="3837000" cy="16473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Architecture: </a:t>
            </a:r>
            <a:r>
              <a:rPr lang="en"/>
              <a:t>3rd order LC ladder Butterworth Bandpass filter</a:t>
            </a:r>
            <a:endParaRPr/>
          </a:p>
        </p:txBody>
      </p:sp>
      <p:sp>
        <p:nvSpPr>
          <p:cNvPr id="123" name="Google Shape;123;p20"/>
          <p:cNvSpPr txBox="1"/>
          <p:nvPr>
            <p:ph idx="1" type="subTitle"/>
          </p:nvPr>
        </p:nvSpPr>
        <p:spPr>
          <a:xfrm>
            <a:off x="4647000" y="3467500"/>
            <a:ext cx="44337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solidFill>
                  <a:schemeClr val="dk1"/>
                </a:solidFill>
              </a:rPr>
              <a:t>Figure 4. 3rd order LC ladder Butterworth Bandpass Filter.</a:t>
            </a:r>
            <a:endParaRPr sz="1200">
              <a:solidFill>
                <a:schemeClr val="dk1"/>
              </a:solidFill>
            </a:endParaRPr>
          </a:p>
        </p:txBody>
      </p:sp>
      <p:sp>
        <p:nvSpPr>
          <p:cNvPr id="124" name="Google Shape;124;p20"/>
          <p:cNvSpPr txBox="1"/>
          <p:nvPr/>
        </p:nvSpPr>
        <p:spPr>
          <a:xfrm>
            <a:off x="265500" y="2715375"/>
            <a:ext cx="4978200" cy="858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Simple design (6 components)</a:t>
            </a:r>
            <a:endParaRPr sz="1800">
              <a:solidFill>
                <a:schemeClr val="dk1"/>
              </a:solidFill>
              <a:latin typeface="Roboto Slab"/>
              <a:ea typeface="Roboto Slab"/>
              <a:cs typeface="Roboto Slab"/>
              <a:sym typeface="Roboto Slab"/>
            </a:endParaRPr>
          </a:p>
          <a:p>
            <a:pPr indent="-342900" lvl="0" marL="457200" rtl="0" algn="l">
              <a:lnSpc>
                <a:spcPct val="115000"/>
              </a:lnSpc>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No ripple in the pass band</a:t>
            </a:r>
            <a:endParaRPr sz="1800">
              <a:solidFill>
                <a:schemeClr val="dk1"/>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800">
              <a:solidFill>
                <a:schemeClr val="dk1"/>
              </a:solidFill>
              <a:latin typeface="Roboto Slab"/>
              <a:ea typeface="Roboto Slab"/>
              <a:cs typeface="Roboto Slab"/>
              <a:sym typeface="Roboto Slab"/>
            </a:endParaRPr>
          </a:p>
        </p:txBody>
      </p:sp>
      <p:pic>
        <p:nvPicPr>
          <p:cNvPr id="125" name="Google Shape;125;p20"/>
          <p:cNvPicPr preferRelativeResize="0"/>
          <p:nvPr/>
        </p:nvPicPr>
        <p:blipFill>
          <a:blip r:embed="rId3">
            <a:alphaModFix/>
          </a:blip>
          <a:stretch>
            <a:fillRect/>
          </a:stretch>
        </p:blipFill>
        <p:spPr>
          <a:xfrm>
            <a:off x="4647000" y="1649500"/>
            <a:ext cx="4433700" cy="18180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291575" y="1899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 </a:t>
            </a:r>
            <a:r>
              <a:rPr lang="en"/>
              <a:t>Bandpass Filter Simulations</a:t>
            </a:r>
            <a:endParaRPr/>
          </a:p>
        </p:txBody>
      </p:sp>
      <p:sp>
        <p:nvSpPr>
          <p:cNvPr id="131" name="Google Shape;131;p21"/>
          <p:cNvSpPr txBox="1"/>
          <p:nvPr>
            <p:ph idx="1" type="body"/>
          </p:nvPr>
        </p:nvSpPr>
        <p:spPr>
          <a:xfrm>
            <a:off x="432852" y="3645939"/>
            <a:ext cx="41928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lang="en" sz="1207"/>
              <a:t>Figure 5. Bode plot of 3rd order LC ladder Butterworth Bandpass Filter.</a:t>
            </a:r>
            <a:endParaRPr sz="1207"/>
          </a:p>
        </p:txBody>
      </p:sp>
      <p:pic>
        <p:nvPicPr>
          <p:cNvPr id="132" name="Google Shape;132;p21"/>
          <p:cNvPicPr preferRelativeResize="0"/>
          <p:nvPr/>
        </p:nvPicPr>
        <p:blipFill>
          <a:blip r:embed="rId3">
            <a:alphaModFix/>
          </a:blip>
          <a:stretch>
            <a:fillRect/>
          </a:stretch>
        </p:blipFill>
        <p:spPr>
          <a:xfrm>
            <a:off x="432850" y="1028475"/>
            <a:ext cx="4642147" cy="2617463"/>
          </a:xfrm>
          <a:prstGeom prst="rect">
            <a:avLst/>
          </a:prstGeom>
          <a:noFill/>
          <a:ln>
            <a:noFill/>
          </a:ln>
        </p:spPr>
      </p:pic>
      <p:sp>
        <p:nvSpPr>
          <p:cNvPr id="133" name="Google Shape;133;p21"/>
          <p:cNvSpPr/>
          <p:nvPr/>
        </p:nvSpPr>
        <p:spPr>
          <a:xfrm>
            <a:off x="5375875" y="2867225"/>
            <a:ext cx="2361900" cy="1749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222222"/>
                </a:solidFill>
                <a:latin typeface="Roboto"/>
                <a:ea typeface="Roboto"/>
                <a:cs typeface="Roboto"/>
                <a:sym typeface="Roboto"/>
              </a:rPr>
              <a:t>Band-Pass Filter</a:t>
            </a:r>
            <a:endParaRPr sz="1900">
              <a:solidFill>
                <a:srgbClr val="222222"/>
              </a:solidFill>
              <a:latin typeface="Roboto"/>
              <a:ea typeface="Roboto"/>
              <a:cs typeface="Roboto"/>
              <a:sym typeface="Roboto"/>
            </a:endParaRPr>
          </a:p>
          <a:p>
            <a:pPr indent="0" lvl="0" marL="0" rtl="0" algn="l">
              <a:spcBef>
                <a:spcPts val="0"/>
              </a:spcBef>
              <a:spcAft>
                <a:spcPts val="0"/>
              </a:spcAft>
              <a:buNone/>
            </a:pPr>
            <a:r>
              <a:rPr lang="en" sz="1300">
                <a:solidFill>
                  <a:srgbClr val="222222"/>
                </a:solidFill>
                <a:latin typeface="Times New Roman"/>
                <a:ea typeface="Times New Roman"/>
                <a:cs typeface="Times New Roman"/>
                <a:sym typeface="Times New Roman"/>
              </a:rPr>
              <a:t>1. 66% fractional 3 dB, </a:t>
            </a:r>
            <a:endParaRPr sz="13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rgbClr val="222222"/>
                </a:solidFill>
                <a:latin typeface="Times New Roman"/>
                <a:ea typeface="Times New Roman"/>
                <a:cs typeface="Times New Roman"/>
                <a:sym typeface="Times New Roman"/>
              </a:rPr>
              <a:t>bandwidth Centered at 12 MHz </a:t>
            </a:r>
            <a:endParaRPr sz="13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rgbClr val="222222"/>
                </a:solidFill>
                <a:latin typeface="Times New Roman"/>
                <a:ea typeface="Times New Roman"/>
                <a:cs typeface="Times New Roman"/>
                <a:sym typeface="Times New Roman"/>
              </a:rPr>
              <a:t>2. Maximally Flat Response (&lt;3dB)</a:t>
            </a:r>
            <a:endParaRPr sz="1300">
              <a:solidFill>
                <a:srgbClr val="222222"/>
              </a:solidFill>
              <a:latin typeface="Times New Roman"/>
              <a:ea typeface="Times New Roman"/>
              <a:cs typeface="Times New Roman"/>
              <a:sym typeface="Times New Roman"/>
            </a:endParaRPr>
          </a:p>
        </p:txBody>
      </p:sp>
      <p:sp>
        <p:nvSpPr>
          <p:cNvPr id="134" name="Google Shape;134;p21"/>
          <p:cNvSpPr/>
          <p:nvPr/>
        </p:nvSpPr>
        <p:spPr>
          <a:xfrm>
            <a:off x="5482825" y="3347450"/>
            <a:ext cx="1990500" cy="56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35" name="Google Shape;135;p21"/>
          <p:cNvCxnSpPr>
            <a:stCxn id="136" idx="3"/>
          </p:cNvCxnSpPr>
          <p:nvPr/>
        </p:nvCxnSpPr>
        <p:spPr>
          <a:xfrm>
            <a:off x="1846050" y="1145674"/>
            <a:ext cx="3596100" cy="182400"/>
          </a:xfrm>
          <a:prstGeom prst="straightConnector1">
            <a:avLst/>
          </a:prstGeom>
          <a:noFill/>
          <a:ln cap="flat" cmpd="sng" w="38100">
            <a:solidFill>
              <a:srgbClr val="FF00FF"/>
            </a:solidFill>
            <a:prstDash val="solid"/>
            <a:round/>
            <a:headEnd len="med" w="med" type="none"/>
            <a:tailEnd len="med" w="med" type="triangle"/>
          </a:ln>
        </p:spPr>
      </p:cxnSp>
      <p:sp>
        <p:nvSpPr>
          <p:cNvPr id="136" name="Google Shape;136;p21"/>
          <p:cNvSpPr/>
          <p:nvPr/>
        </p:nvSpPr>
        <p:spPr>
          <a:xfrm>
            <a:off x="1198950" y="1085674"/>
            <a:ext cx="647100" cy="1200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pic>
        <p:nvPicPr>
          <p:cNvPr id="137" name="Google Shape;137;p21"/>
          <p:cNvPicPr preferRelativeResize="0"/>
          <p:nvPr/>
        </p:nvPicPr>
        <p:blipFill rotWithShape="1">
          <a:blip r:embed="rId4">
            <a:alphaModFix/>
          </a:blip>
          <a:srcRect b="0" l="0" r="0" t="6129"/>
          <a:stretch/>
        </p:blipFill>
        <p:spPr>
          <a:xfrm>
            <a:off x="5442150" y="1085673"/>
            <a:ext cx="2923875" cy="409675"/>
          </a:xfrm>
          <a:prstGeom prst="rect">
            <a:avLst/>
          </a:prstGeom>
          <a:noFill/>
          <a:ln cap="flat" cmpd="sng" w="38100">
            <a:solidFill>
              <a:srgbClr val="FF00FF"/>
            </a:solidFill>
            <a:prstDash val="solid"/>
            <a:round/>
            <a:headEnd len="sm" w="sm" type="none"/>
            <a:tailEnd len="sm" w="sm" type="none"/>
          </a:ln>
        </p:spPr>
      </p:pic>
      <p:sp>
        <p:nvSpPr>
          <p:cNvPr id="138" name="Google Shape;138;p21"/>
          <p:cNvSpPr/>
          <p:nvPr/>
        </p:nvSpPr>
        <p:spPr>
          <a:xfrm>
            <a:off x="5527075" y="3955850"/>
            <a:ext cx="1893000" cy="45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